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3.xml" ContentType="application/vnd.openxmlformats-officedocument.theme+xml"/>
  <Override PartName="/ppt/theme/theme48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25.xml" ContentType="application/vnd.openxmlformats-officedocument.theme+xml"/>
  <Override PartName="/ppt/theme/theme61.xml" ContentType="application/vnd.openxmlformats-officedocument.theme+xml"/>
  <Override PartName="/ppt/theme/theme19.xml" ContentType="application/vnd.openxmlformats-officedocument.theme+xml"/>
  <Override PartName="/ppt/theme/theme24.xml" ContentType="application/vnd.openxmlformats-officedocument.theme+xml"/>
  <Override PartName="/ppt/theme/theme59.xml" ContentType="application/vnd.openxmlformats-officedocument.theme+xml"/>
  <Override PartName="/ppt/theme/theme22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3.xml" ContentType="application/vnd.openxmlformats-officedocument.theme+xml"/>
  <Override PartName="/ppt/theme/theme58.xml" ContentType="application/vnd.openxmlformats-officedocument.theme+xml"/>
  <Override PartName="/ppt/theme/theme21.xml" ContentType="application/vnd.openxmlformats-officedocument.theme+xml"/>
  <Override PartName="/ppt/theme/theme57.xml" ContentType="application/vnd.openxmlformats-officedocument.theme+xml"/>
  <Override PartName="/ppt/theme/theme20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_rels/slideLayout5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49.jpeg" ContentType="image/jpeg"/>
  <Override PartName="/ppt/media/image38.png" ContentType="image/png"/>
  <Override PartName="/ppt/media/image6.png" ContentType="image/png"/>
  <Override PartName="/ppt/media/image15.png" ContentType="image/png"/>
  <Override PartName="/ppt/media/image47.png" ContentType="image/png"/>
  <Override PartName="/ppt/media/image10.png" ContentType="image/png"/>
  <Override PartName="/ppt/media/image16.png" ContentType="image/png"/>
  <Override PartName="/ppt/media/image7.jpeg" ContentType="image/jpeg"/>
  <Override PartName="/ppt/media/image28.png" ContentType="image/png"/>
  <Override PartName="/ppt/media/image1.jpeg" ContentType="image/jpeg"/>
  <Override PartName="/ppt/media/image21.png" ContentType="image/png"/>
  <Override PartName="/ppt/media/image58.png" ContentType="image/png"/>
  <Override PartName="/ppt/media/image19.png" ContentType="image/png"/>
  <Override PartName="/ppt/media/image61.png" ContentType="image/png"/>
  <Override PartName="/ppt/media/image22.png" ContentType="image/png"/>
  <Override PartName="/ppt/media/image59.png" ContentType="image/png"/>
  <Override PartName="/ppt/media/image26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63.jpeg" ContentType="image/jpeg"/>
  <Override PartName="/ppt/media/image30.png" ContentType="image/png"/>
  <Override PartName="/ppt/media/image65.png" ContentType="image/png"/>
  <Override PartName="/ppt/media/image27.png" ContentType="image/png"/>
  <Override PartName="/ppt/media/image62.png" ContentType="image/png"/>
  <Override PartName="/ppt/media/image25.png" ContentType="image/png"/>
  <Override PartName="/ppt/media/image29.png" ContentType="image/png"/>
  <Override PartName="/ppt/media/image64.jpeg" ContentType="image/jpeg"/>
  <Override PartName="/ppt/media/image24.png" ContentType="image/png"/>
  <Override PartName="/ppt/media/image60.png" ContentType="image/png"/>
  <Override PartName="/ppt/media/image9.png" ContentType="image/png"/>
  <Override PartName="/ppt/media/image18.png" ContentType="image/png"/>
  <Override PartName="/ppt/media/image23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57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1.png" ContentType="image/png"/>
  <Override PartName="/ppt/media/image50.jpeg" ContentType="image/jpeg"/>
  <Override PartName="/ppt/media/image32.png" ContentType="image/png"/>
  <Override PartName="/ppt/media/image33.png" ContentType="image/png"/>
  <Override PartName="/ppt/media/image35.png" ContentType="image/png"/>
  <Override PartName="/ppt/media/image39.png" ContentType="image/png"/>
  <Override PartName="/ppt/media/image40.png" ContentType="image/png"/>
  <Override PartName="/ppt/media/image3.jpeg" ContentType="image/jpeg"/>
  <Override PartName="/ppt/media/image41.png" ContentType="image/png"/>
  <Override PartName="/ppt/media/image51.jpeg" ContentType="image/jpe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</p:sldMasterIdLst>
  <p:notesMasterIdLst>
    <p:notesMasterId r:id="rId62"/>
  </p:notesMasterIdLst>
  <p:sldIdLst>
    <p:sldId id="256" r:id="rId63"/>
    <p:sldId id="257" r:id="rId64"/>
    <p:sldId id="258" r:id="rId65"/>
    <p:sldId id="259" r:id="rId66"/>
    <p:sldId id="260" r:id="rId67"/>
    <p:sldId id="261" r:id="rId68"/>
    <p:sldId id="262" r:id="rId69"/>
    <p:sldId id="263" r:id="rId70"/>
    <p:sldId id="264" r:id="rId71"/>
    <p:sldId id="265" r:id="rId72"/>
    <p:sldId id="266" r:id="rId73"/>
    <p:sldId id="267" r:id="rId74"/>
    <p:sldId id="268" r:id="rId75"/>
    <p:sldId id="269" r:id="rId76"/>
    <p:sldId id="270" r:id="rId77"/>
    <p:sldId id="271" r:id="rId78"/>
    <p:sldId id="272" r:id="rId79"/>
    <p:sldId id="273" r:id="rId80"/>
    <p:sldId id="274" r:id="rId81"/>
    <p:sldId id="275" r:id="rId82"/>
    <p:sldId id="276" r:id="rId83"/>
    <p:sldId id="277" r:id="rId84"/>
    <p:sldId id="278" r:id="rId85"/>
    <p:sldId id="279" r:id="rId8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notesMaster" Target="notesMasters/notesMaster1.xml"/><Relationship Id="rId63" Type="http://schemas.openxmlformats.org/officeDocument/2006/relationships/slide" Target="slides/slide1.xml"/><Relationship Id="rId64" Type="http://schemas.openxmlformats.org/officeDocument/2006/relationships/slide" Target="slides/slide2.xml"/><Relationship Id="rId65" Type="http://schemas.openxmlformats.org/officeDocument/2006/relationships/slide" Target="slides/slide3.xml"/><Relationship Id="rId66" Type="http://schemas.openxmlformats.org/officeDocument/2006/relationships/slide" Target="slides/slide4.xml"/><Relationship Id="rId67" Type="http://schemas.openxmlformats.org/officeDocument/2006/relationships/slide" Target="slides/slide5.xml"/><Relationship Id="rId68" Type="http://schemas.openxmlformats.org/officeDocument/2006/relationships/slide" Target="slides/slide6.xml"/><Relationship Id="rId69" Type="http://schemas.openxmlformats.org/officeDocument/2006/relationships/slide" Target="slides/slide7.xml"/><Relationship Id="rId70" Type="http://schemas.openxmlformats.org/officeDocument/2006/relationships/slide" Target="slides/slide8.xml"/><Relationship Id="rId71" Type="http://schemas.openxmlformats.org/officeDocument/2006/relationships/slide" Target="slides/slide9.xml"/><Relationship Id="rId72" Type="http://schemas.openxmlformats.org/officeDocument/2006/relationships/slide" Target="slides/slide10.xml"/><Relationship Id="rId73" Type="http://schemas.openxmlformats.org/officeDocument/2006/relationships/slide" Target="slides/slide11.xml"/><Relationship Id="rId74" Type="http://schemas.openxmlformats.org/officeDocument/2006/relationships/slide" Target="slides/slide12.xml"/><Relationship Id="rId75" Type="http://schemas.openxmlformats.org/officeDocument/2006/relationships/slide" Target="slides/slide13.xml"/><Relationship Id="rId76" Type="http://schemas.openxmlformats.org/officeDocument/2006/relationships/slide" Target="slides/slide14.xml"/><Relationship Id="rId77" Type="http://schemas.openxmlformats.org/officeDocument/2006/relationships/slide" Target="slides/slide15.xml"/><Relationship Id="rId78" Type="http://schemas.openxmlformats.org/officeDocument/2006/relationships/slide" Target="slides/slide16.xml"/><Relationship Id="rId79" Type="http://schemas.openxmlformats.org/officeDocument/2006/relationships/slide" Target="slides/slide17.xml"/><Relationship Id="rId80" Type="http://schemas.openxmlformats.org/officeDocument/2006/relationships/slide" Target="slides/slide18.xml"/><Relationship Id="rId81" Type="http://schemas.openxmlformats.org/officeDocument/2006/relationships/slide" Target="slides/slide19.xml"/><Relationship Id="rId82" Type="http://schemas.openxmlformats.org/officeDocument/2006/relationships/slide" Target="slides/slide20.xml"/><Relationship Id="rId83" Type="http://schemas.openxmlformats.org/officeDocument/2006/relationships/slide" Target="slides/slide21.xml"/><Relationship Id="rId84" Type="http://schemas.openxmlformats.org/officeDocument/2006/relationships/slide" Target="slides/slide22.xml"/><Relationship Id="rId85" Type="http://schemas.openxmlformats.org/officeDocument/2006/relationships/slide" Target="slides/slide23.xml"/><Relationship Id="rId86" Type="http://schemas.openxmlformats.org/officeDocument/2006/relationships/slide" Target="slides/slide24.xml"/><Relationship Id="rId8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6CDD56B-1DE3-4ED8-BB9D-52FBEA68584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200" cy="4007520"/>
          </a:xfrm>
          <a:prstGeom prst="rect">
            <a:avLst/>
          </a:prstGeom>
          <a:ln w="0">
            <a:noFill/>
          </a:ln>
        </p:spPr>
      </p:sp>
      <p:sp>
        <p:nvSpPr>
          <p:cNvPr id="512" name="CustomShape 2"/>
          <p:cNvSpPr/>
          <p:nvPr/>
        </p:nvSpPr>
        <p:spPr>
          <a:xfrm>
            <a:off x="755640" y="5078520"/>
            <a:ext cx="6047640" cy="4811040"/>
          </a:xfrm>
          <a:custGeom>
            <a:avLst/>
            <a:gdLst>
              <a:gd name="textAreaLeft" fmla="*/ 0 w 6047640"/>
              <a:gd name="textAreaRight" fmla="*/ 6048000 w 6047640"/>
              <a:gd name="textAreaTop" fmla="*/ 0 h 4811040"/>
              <a:gd name="textAreaBottom" fmla="*/ 4811400 h 4811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2760" cy="4006080"/>
          </a:xfrm>
          <a:prstGeom prst="rect">
            <a:avLst/>
          </a:prstGeom>
          <a:ln w="0">
            <a:noFill/>
          </a:ln>
        </p:spPr>
      </p:sp>
      <p:sp>
        <p:nvSpPr>
          <p:cNvPr id="514" name="CustomShape 2"/>
          <p:cNvSpPr/>
          <p:nvPr/>
        </p:nvSpPr>
        <p:spPr>
          <a:xfrm>
            <a:off x="755640" y="5078520"/>
            <a:ext cx="6046200" cy="4809240"/>
          </a:xfrm>
          <a:custGeom>
            <a:avLst/>
            <a:gdLst>
              <a:gd name="textAreaLeft" fmla="*/ 0 w 6046200"/>
              <a:gd name="textAreaRight" fmla="*/ 6046560 w 6046200"/>
              <a:gd name="textAreaTop" fmla="*/ 0 h 4809240"/>
              <a:gd name="textAreaBottom" fmla="*/ 4809600 h 4809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28360" cy="3991680"/>
          </a:xfrm>
          <a:prstGeom prst="rect">
            <a:avLst/>
          </a:prstGeom>
          <a:ln w="0">
            <a:noFill/>
          </a:ln>
        </p:spPr>
      </p:sp>
      <p:sp>
        <p:nvSpPr>
          <p:cNvPr id="516" name="CustomShape 2"/>
          <p:cNvSpPr/>
          <p:nvPr/>
        </p:nvSpPr>
        <p:spPr>
          <a:xfrm>
            <a:off x="755640" y="5078520"/>
            <a:ext cx="6031800" cy="4794840"/>
          </a:xfrm>
          <a:custGeom>
            <a:avLst/>
            <a:gdLst>
              <a:gd name="textAreaLeft" fmla="*/ 0 w 6031800"/>
              <a:gd name="textAreaRight" fmla="*/ 6032160 w 6031800"/>
              <a:gd name="textAreaTop" fmla="*/ 0 h 4794840"/>
              <a:gd name="textAreaBottom" fmla="*/ 4795200 h 4794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11080" cy="3974400"/>
          </a:xfrm>
          <a:prstGeom prst="rect">
            <a:avLst/>
          </a:prstGeom>
          <a:ln w="0">
            <a:noFill/>
          </a:ln>
        </p:spPr>
      </p:sp>
      <p:sp>
        <p:nvSpPr>
          <p:cNvPr id="518" name="CustomShape 2"/>
          <p:cNvSpPr/>
          <p:nvPr/>
        </p:nvSpPr>
        <p:spPr>
          <a:xfrm>
            <a:off x="755640" y="5078520"/>
            <a:ext cx="6014160" cy="4777560"/>
          </a:xfrm>
          <a:custGeom>
            <a:avLst/>
            <a:gdLst>
              <a:gd name="textAreaLeft" fmla="*/ 0 w 6014160"/>
              <a:gd name="textAreaRight" fmla="*/ 6014520 w 6014160"/>
              <a:gd name="textAreaTop" fmla="*/ 0 h 4777560"/>
              <a:gd name="textAreaBottom" fmla="*/ 4777920 h 4777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23680" cy="3987000"/>
          </a:xfrm>
          <a:prstGeom prst="rect">
            <a:avLst/>
          </a:prstGeom>
          <a:ln w="0">
            <a:noFill/>
          </a:ln>
        </p:spPr>
      </p:sp>
      <p:sp>
        <p:nvSpPr>
          <p:cNvPr id="520" name="CustomShape 2"/>
          <p:cNvSpPr/>
          <p:nvPr/>
        </p:nvSpPr>
        <p:spPr>
          <a:xfrm>
            <a:off x="755640" y="5078520"/>
            <a:ext cx="6027120" cy="4790160"/>
          </a:xfrm>
          <a:custGeom>
            <a:avLst/>
            <a:gdLst>
              <a:gd name="textAreaLeft" fmla="*/ 0 w 6027120"/>
              <a:gd name="textAreaRight" fmla="*/ 6027480 w 6027120"/>
              <a:gd name="textAreaTop" fmla="*/ 0 h 4790160"/>
              <a:gd name="textAreaBottom" fmla="*/ 4790520 h 4790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267880" cy="3931560"/>
          </a:xfrm>
          <a:prstGeom prst="rect">
            <a:avLst/>
          </a:prstGeom>
          <a:ln w="0">
            <a:noFill/>
          </a:ln>
        </p:spPr>
      </p:sp>
      <p:sp>
        <p:nvSpPr>
          <p:cNvPr id="522" name="CustomShape 2"/>
          <p:cNvSpPr/>
          <p:nvPr/>
        </p:nvSpPr>
        <p:spPr>
          <a:xfrm>
            <a:off x="755640" y="5078520"/>
            <a:ext cx="5971320" cy="4734720"/>
          </a:xfrm>
          <a:custGeom>
            <a:avLst/>
            <a:gdLst>
              <a:gd name="textAreaLeft" fmla="*/ 0 w 5971320"/>
              <a:gd name="textAreaRight" fmla="*/ 5971680 w 5971320"/>
              <a:gd name="textAreaTop" fmla="*/ 0 h 4734720"/>
              <a:gd name="textAreaBottom" fmla="*/ 4735080 h 4734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272920" cy="3936240"/>
          </a:xfrm>
          <a:prstGeom prst="rect">
            <a:avLst/>
          </a:prstGeom>
          <a:ln w="0">
            <a:noFill/>
          </a:ln>
        </p:spPr>
      </p:sp>
      <p:sp>
        <p:nvSpPr>
          <p:cNvPr id="524" name="CustomShape 2"/>
          <p:cNvSpPr/>
          <p:nvPr/>
        </p:nvSpPr>
        <p:spPr>
          <a:xfrm>
            <a:off x="755640" y="5078520"/>
            <a:ext cx="5976360" cy="4739400"/>
          </a:xfrm>
          <a:custGeom>
            <a:avLst/>
            <a:gdLst>
              <a:gd name="textAreaLeft" fmla="*/ 0 w 5976360"/>
              <a:gd name="textAreaRight" fmla="*/ 5976720 w 5976360"/>
              <a:gd name="textAreaTop" fmla="*/ 0 h 4739400"/>
              <a:gd name="textAreaBottom" fmla="*/ 4739760 h 4739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272920" cy="3936240"/>
          </a:xfrm>
          <a:prstGeom prst="rect">
            <a:avLst/>
          </a:prstGeom>
          <a:ln w="0">
            <a:noFill/>
          </a:ln>
        </p:spPr>
      </p:sp>
      <p:sp>
        <p:nvSpPr>
          <p:cNvPr id="526" name="CustomShape 2"/>
          <p:cNvSpPr/>
          <p:nvPr/>
        </p:nvSpPr>
        <p:spPr>
          <a:xfrm>
            <a:off x="755640" y="5078520"/>
            <a:ext cx="5976360" cy="4739400"/>
          </a:xfrm>
          <a:custGeom>
            <a:avLst/>
            <a:gdLst>
              <a:gd name="textAreaLeft" fmla="*/ 0 w 5976360"/>
              <a:gd name="textAreaRight" fmla="*/ 5976720 w 5976360"/>
              <a:gd name="textAreaTop" fmla="*/ 0 h 4739400"/>
              <a:gd name="textAreaBottom" fmla="*/ 4739760 h 4739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1106280" y="812520"/>
            <a:ext cx="5308560" cy="3972240"/>
          </a:xfrm>
          <a:prstGeom prst="rect">
            <a:avLst/>
          </a:prstGeom>
          <a:ln w="0">
            <a:noFill/>
          </a:ln>
        </p:spPr>
      </p:sp>
      <p:sp>
        <p:nvSpPr>
          <p:cNvPr id="528" name="CustomShape 2"/>
          <p:cNvSpPr/>
          <p:nvPr/>
        </p:nvSpPr>
        <p:spPr>
          <a:xfrm>
            <a:off x="755640" y="5078520"/>
            <a:ext cx="6012000" cy="4775400"/>
          </a:xfrm>
          <a:custGeom>
            <a:avLst/>
            <a:gdLst>
              <a:gd name="textAreaLeft" fmla="*/ 0 w 6012000"/>
              <a:gd name="textAreaRight" fmla="*/ 6012360 w 6012000"/>
              <a:gd name="textAreaTop" fmla="*/ 0 h 4775400"/>
              <a:gd name="textAreaBottom" fmla="*/ 4775760 h 477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4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28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2.png"/><Relationship Id="rId9" Type="http://schemas.openxmlformats.org/officeDocument/2006/relationships/image" Target="../media/image3.jpeg"/><Relationship Id="rId10" Type="http://schemas.openxmlformats.org/officeDocument/2006/relationships/slideLayout" Target="../slideLayouts/slideLayout17.xml"/><Relationship Id="rId11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2.png"/><Relationship Id="rId7" Type="http://schemas.openxmlformats.org/officeDocument/2006/relationships/image" Target="../media/image3.jpeg"/><Relationship Id="rId8" Type="http://schemas.openxmlformats.org/officeDocument/2006/relationships/slideLayout" Target="../slideLayouts/slideLayout17.xml"/><Relationship Id="rId9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3.jpeg"/><Relationship Id="rId6" Type="http://schemas.openxmlformats.org/officeDocument/2006/relationships/image" Target="../media/image52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53.xml"/><Relationship Id="rId9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5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61.png"/><Relationship Id="rId7" Type="http://schemas.openxmlformats.org/officeDocument/2006/relationships/image" Target="../media/image61.png"/><Relationship Id="rId8" Type="http://schemas.openxmlformats.org/officeDocument/2006/relationships/slideLayout" Target="../slideLayouts/slideLayout5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jpeg"/><Relationship Id="rId3" Type="http://schemas.openxmlformats.org/officeDocument/2006/relationships/image" Target="../media/image64.jpeg"/><Relationship Id="rId4" Type="http://schemas.openxmlformats.org/officeDocument/2006/relationships/image" Target="../media/image65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9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1071000" y="1573560"/>
            <a:ext cx="7291080" cy="3760920"/>
          </a:xfrm>
          <a:prstGeom prst="rect">
            <a:avLst/>
          </a:prstGeom>
          <a:ln w="0"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58680" y="10548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8138160" y="83160"/>
            <a:ext cx="1919520" cy="535680"/>
          </a:xfrm>
          <a:prstGeom prst="rect">
            <a:avLst/>
          </a:prstGeom>
          <a:ln w="0"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7240320" y="5397480"/>
            <a:ext cx="2940840" cy="272160"/>
          </a:xfrm>
          <a:custGeom>
            <a:avLst/>
            <a:gdLst>
              <a:gd name="textAreaLeft" fmla="*/ 0 w 2940840"/>
              <a:gd name="textAreaRight" fmla="*/ 2941200 w 2940840"/>
              <a:gd name="textAreaTop" fmla="*/ 0 h 272160"/>
              <a:gd name="textAreaBottom" fmla="*/ 272520 h 272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Image adapted from Kelsey et al., Science 2017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>
            <a:off x="1429200" y="560520"/>
            <a:ext cx="697212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84600" bIns="45000" anchor="t">
            <a:noAutofit/>
          </a:bodyPr>
          <a:p>
            <a:pPr algn="ctr">
              <a:lnSpc>
                <a:spcPct val="87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800" spc="-1" strike="noStrike">
                <a:solidFill>
                  <a:srgbClr val="3465a4"/>
                </a:solidFill>
                <a:latin typeface="Arial"/>
              </a:rPr>
              <a:t>Artificial Neural Networks for MultiOmics Integration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Physalia course, 15-17 December 2025, University of Barcelona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Nikolay Oskolkov, MRG Group Leader, LIOS, Riga, Latvia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8510040" y="2316600"/>
            <a:ext cx="13442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@NikolayOskolkov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4"/>
          <a:srcRect l="58392" t="18655" r="0" b="20725"/>
          <a:stretch/>
        </p:blipFill>
        <p:spPr>
          <a:xfrm>
            <a:off x="9236880" y="1665720"/>
            <a:ext cx="779400" cy="63792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8340120" y="4961520"/>
            <a:ext cx="176652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Personal homepage: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https://nikolay-oskolkov.com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5"/>
          <a:srcRect l="11567" t="14531" r="7772" b="12490"/>
          <a:stretch/>
        </p:blipFill>
        <p:spPr>
          <a:xfrm>
            <a:off x="8727480" y="4021920"/>
            <a:ext cx="1004400" cy="90936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411400" y="3579120"/>
            <a:ext cx="160956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@oskolkov.bsky.social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6"/>
          <a:stretch/>
        </p:blipFill>
        <p:spPr>
          <a:xfrm>
            <a:off x="8778240" y="2673720"/>
            <a:ext cx="910800" cy="899640"/>
          </a:xfrm>
          <a:prstGeom prst="rect">
            <a:avLst/>
          </a:prstGeom>
          <a:ln w="0">
            <a:noFill/>
          </a:ln>
        </p:spPr>
      </p:pic>
      <p:pic>
        <p:nvPicPr>
          <p:cNvPr id="335" name="" descr=""/>
          <p:cNvPicPr/>
          <p:nvPr/>
        </p:nvPicPr>
        <p:blipFill>
          <a:blip r:embed="rId7"/>
          <a:srcRect l="0" t="18655" r="56185" b="20725"/>
          <a:stretch/>
        </p:blipFill>
        <p:spPr>
          <a:xfrm>
            <a:off x="8355960" y="1665720"/>
            <a:ext cx="820440" cy="6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" descr=""/>
          <p:cNvPicPr/>
          <p:nvPr/>
        </p:nvPicPr>
        <p:blipFill>
          <a:blip r:embed="rId1"/>
          <a:srcRect l="28974" t="9015" r="24994" b="308"/>
          <a:stretch/>
        </p:blipFill>
        <p:spPr>
          <a:xfrm>
            <a:off x="2131200" y="457200"/>
            <a:ext cx="5554080" cy="5103360"/>
          </a:xfrm>
          <a:prstGeom prst="rect">
            <a:avLst/>
          </a:prstGeom>
          <a:ln w="0">
            <a:noFill/>
          </a:ln>
        </p:spPr>
      </p:pic>
      <p:sp>
        <p:nvSpPr>
          <p:cNvPr id="385" name="CustomShape 1"/>
          <p:cNvSpPr/>
          <p:nvPr/>
        </p:nvSpPr>
        <p:spPr>
          <a:xfrm>
            <a:off x="1624320" y="-3600"/>
            <a:ext cx="6319800" cy="344880"/>
          </a:xfrm>
          <a:custGeom>
            <a:avLst/>
            <a:gdLst>
              <a:gd name="textAreaLeft" fmla="*/ 0 w 6319800"/>
              <a:gd name="textAreaRight" fmla="*/ 6320160 w 631980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Autoencoder: unsupervised neural network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58680" y="10512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87" name="" descr=""/>
          <p:cNvPicPr/>
          <p:nvPr/>
        </p:nvPicPr>
        <p:blipFill>
          <a:blip r:embed="rId3"/>
          <a:stretch/>
        </p:blipFill>
        <p:spPr>
          <a:xfrm>
            <a:off x="8138160" y="82800"/>
            <a:ext cx="1919520" cy="535680"/>
          </a:xfrm>
          <a:prstGeom prst="rect">
            <a:avLst/>
          </a:prstGeom>
          <a:ln w="0"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6484320" y="1717920"/>
            <a:ext cx="1094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500"/>
                </a:solidFill>
                <a:latin typeface="Arial"/>
                <a:ea typeface="DejaVu Sans"/>
              </a:rPr>
              <a:t>Encoder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6484320" y="3841920"/>
            <a:ext cx="10929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500"/>
                </a:solidFill>
                <a:latin typeface="Arial"/>
                <a:ea typeface="DejaVu Sans"/>
              </a:rPr>
              <a:t>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5029200" y="2926080"/>
            <a:ext cx="5025960" cy="2722320"/>
          </a:xfrm>
          <a:prstGeom prst="rect">
            <a:avLst/>
          </a:prstGeom>
          <a:ln w="0">
            <a:noFill/>
          </a:ln>
        </p:spPr>
      </p:pic>
      <p:pic>
        <p:nvPicPr>
          <p:cNvPr id="391" name="" descr=""/>
          <p:cNvPicPr/>
          <p:nvPr/>
        </p:nvPicPr>
        <p:blipFill>
          <a:blip r:embed="rId2"/>
          <a:stretch/>
        </p:blipFill>
        <p:spPr>
          <a:xfrm>
            <a:off x="19440" y="2926080"/>
            <a:ext cx="5100840" cy="2736720"/>
          </a:xfrm>
          <a:prstGeom prst="rect">
            <a:avLst/>
          </a:prstGeom>
          <a:ln w="0">
            <a:noFill/>
          </a:ln>
        </p:spPr>
      </p:pic>
      <p:pic>
        <p:nvPicPr>
          <p:cNvPr id="392" name="" descr=""/>
          <p:cNvPicPr/>
          <p:nvPr/>
        </p:nvPicPr>
        <p:blipFill>
          <a:blip r:embed="rId3"/>
          <a:stretch/>
        </p:blipFill>
        <p:spPr>
          <a:xfrm>
            <a:off x="5029200" y="293760"/>
            <a:ext cx="5050800" cy="2831760"/>
          </a:xfrm>
          <a:prstGeom prst="rect">
            <a:avLst/>
          </a:prstGeom>
          <a:ln w="0">
            <a:noFill/>
          </a:ln>
        </p:spPr>
      </p:pic>
      <p:pic>
        <p:nvPicPr>
          <p:cNvPr id="393" name="" descr=""/>
          <p:cNvPicPr/>
          <p:nvPr/>
        </p:nvPicPr>
        <p:blipFill>
          <a:blip r:embed="rId4"/>
          <a:stretch/>
        </p:blipFill>
        <p:spPr>
          <a:xfrm>
            <a:off x="36360" y="293760"/>
            <a:ext cx="5084280" cy="283176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1300680" y="-31320"/>
            <a:ext cx="7050960" cy="593640"/>
          </a:xfrm>
          <a:custGeom>
            <a:avLst/>
            <a:gdLst>
              <a:gd name="textAreaLeft" fmla="*/ 0 w 7050960"/>
              <a:gd name="textAreaRight" fmla="*/ 7051320 w 7050960"/>
              <a:gd name="textAreaTop" fmla="*/ 0 h 593640"/>
              <a:gd name="textAreaBottom" fmla="*/ 594000 h 5936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Autoencoder dimension reduction: 8617 PBMC cells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5"/>
          <a:stretch/>
        </p:blipFill>
        <p:spPr>
          <a:xfrm>
            <a:off x="58680" y="33120"/>
            <a:ext cx="1129680" cy="451440"/>
          </a:xfrm>
          <a:prstGeom prst="rect">
            <a:avLst/>
          </a:prstGeom>
          <a:ln w="0">
            <a:noFill/>
          </a:ln>
        </p:spPr>
      </p:pic>
      <p:pic>
        <p:nvPicPr>
          <p:cNvPr id="396" name="" descr=""/>
          <p:cNvPicPr/>
          <p:nvPr/>
        </p:nvPicPr>
        <p:blipFill>
          <a:blip r:embed="rId6"/>
          <a:stretch/>
        </p:blipFill>
        <p:spPr>
          <a:xfrm>
            <a:off x="8412480" y="46800"/>
            <a:ext cx="1645200" cy="535680"/>
          </a:xfrm>
          <a:prstGeom prst="rect">
            <a:avLst/>
          </a:prstGeom>
          <a:ln w="0"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8224560" y="5467320"/>
            <a:ext cx="1868400" cy="203760"/>
          </a:xfrm>
          <a:custGeom>
            <a:avLst/>
            <a:gdLst>
              <a:gd name="textAreaLeft" fmla="*/ 0 w 1868400"/>
              <a:gd name="textAreaRight" fmla="*/ 1868760 w 1868400"/>
              <a:gd name="textAreaTop" fmla="*/ 0 h 203760"/>
              <a:gd name="textAreaBottom" fmla="*/ 204120 h 203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Oskolkov et al., unpublished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dur="indefinite" fill="hold">
                      <p:stCondLst>
                        <p:cond delay="indefinite"/>
                      </p:stCondLst>
                      <p:childTnLst>
                        <p:par>
                          <p:cTn id="2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dur="indefinite" fill="hold">
                      <p:stCondLst>
                        <p:cond delay="indefinite"/>
                      </p:stCondLst>
                      <p:childTnLst>
                        <p:par>
                          <p:cTn id="2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dur="indefinite" fill="hold">
                      <p:stCondLst>
                        <p:cond delay="indefinite"/>
                      </p:stCondLst>
                      <p:childTnLst>
                        <p:par>
                          <p:cTn id="2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dur="indefinite" fill="hold">
                      <p:stCondLst>
                        <p:cond delay="indefinite"/>
                      </p:stCondLst>
                      <p:childTnLst>
                        <p:par>
                          <p:cTn id="3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" descr=""/>
          <p:cNvPicPr/>
          <p:nvPr/>
        </p:nvPicPr>
        <p:blipFill>
          <a:blip r:embed="rId1"/>
          <a:srcRect l="2454" t="5832" r="7468" b="2461"/>
          <a:stretch/>
        </p:blipFill>
        <p:spPr>
          <a:xfrm>
            <a:off x="139680" y="479880"/>
            <a:ext cx="4722120" cy="2524680"/>
          </a:xfrm>
          <a:prstGeom prst="rect">
            <a:avLst/>
          </a:prstGeom>
          <a:ln w="0">
            <a:noFill/>
          </a:ln>
        </p:spPr>
      </p:pic>
      <p:pic>
        <p:nvPicPr>
          <p:cNvPr id="399" name="" descr=""/>
          <p:cNvPicPr/>
          <p:nvPr/>
        </p:nvPicPr>
        <p:blipFill>
          <a:blip r:embed="rId2"/>
          <a:srcRect l="3070" t="5003" r="3777" b="2461"/>
          <a:stretch/>
        </p:blipFill>
        <p:spPr>
          <a:xfrm>
            <a:off x="5322960" y="496440"/>
            <a:ext cx="4631400" cy="2500920"/>
          </a:xfrm>
          <a:prstGeom prst="rect">
            <a:avLst/>
          </a:prstGeom>
          <a:ln w="0">
            <a:noFill/>
          </a:ln>
        </p:spPr>
      </p:pic>
      <p:sp>
        <p:nvSpPr>
          <p:cNvPr id="400" name="CustomShape 1"/>
          <p:cNvSpPr/>
          <p:nvPr/>
        </p:nvSpPr>
        <p:spPr>
          <a:xfrm>
            <a:off x="1188720" y="-39600"/>
            <a:ext cx="7223040" cy="583920"/>
          </a:xfrm>
          <a:custGeom>
            <a:avLst/>
            <a:gdLst>
              <a:gd name="textAreaLeft" fmla="*/ 0 w 7223040"/>
              <a:gd name="textAreaRight" fmla="*/ 7223400 w 7223040"/>
              <a:gd name="textAreaTop" fmla="*/ 0 h 583920"/>
              <a:gd name="textAreaBottom" fmla="*/ 584280 h 583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10X Genomics Mouse Brain: scRNAseq, 1.3M cells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3"/>
          <a:srcRect l="2461" t="6644" r="7468" b="2461"/>
          <a:stretch/>
        </p:blipFill>
        <p:spPr>
          <a:xfrm>
            <a:off x="5103720" y="3016800"/>
            <a:ext cx="4811040" cy="2604600"/>
          </a:xfrm>
          <a:prstGeom prst="rect">
            <a:avLst/>
          </a:prstGeom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4"/>
          <a:srcRect l="3691" t="6644" r="7468" b="2461"/>
          <a:stretch/>
        </p:blipFill>
        <p:spPr>
          <a:xfrm>
            <a:off x="141120" y="3016800"/>
            <a:ext cx="4899960" cy="2631600"/>
          </a:xfrm>
          <a:prstGeom prst="rect">
            <a:avLst/>
          </a:prstGeom>
          <a:ln w="0">
            <a:noFill/>
          </a:ln>
        </p:spPr>
      </p:pic>
      <p:pic>
        <p:nvPicPr>
          <p:cNvPr id="403" name="" descr=""/>
          <p:cNvPicPr/>
          <p:nvPr/>
        </p:nvPicPr>
        <p:blipFill>
          <a:blip r:embed="rId5"/>
          <a:stretch/>
        </p:blipFill>
        <p:spPr>
          <a:xfrm>
            <a:off x="58680" y="33120"/>
            <a:ext cx="1074240" cy="451440"/>
          </a:xfrm>
          <a:prstGeom prst="rect">
            <a:avLst/>
          </a:prstGeom>
          <a:ln w="0">
            <a:noFill/>
          </a:ln>
        </p:spPr>
      </p:pic>
      <p:pic>
        <p:nvPicPr>
          <p:cNvPr id="404" name="" descr=""/>
          <p:cNvPicPr/>
          <p:nvPr/>
        </p:nvPicPr>
        <p:blipFill>
          <a:blip r:embed="rId6"/>
          <a:stretch/>
        </p:blipFill>
        <p:spPr>
          <a:xfrm>
            <a:off x="8412480" y="10800"/>
            <a:ext cx="1645200" cy="535680"/>
          </a:xfrm>
          <a:prstGeom prst="rect">
            <a:avLst/>
          </a:prstGeom>
          <a:ln w="0">
            <a:noFill/>
          </a:ln>
        </p:spPr>
      </p:pic>
      <p:sp>
        <p:nvSpPr>
          <p:cNvPr id="405" name="CustomShape 2"/>
          <p:cNvSpPr/>
          <p:nvPr/>
        </p:nvSpPr>
        <p:spPr>
          <a:xfrm>
            <a:off x="8224560" y="5467320"/>
            <a:ext cx="1868400" cy="203760"/>
          </a:xfrm>
          <a:custGeom>
            <a:avLst/>
            <a:gdLst>
              <a:gd name="textAreaLeft" fmla="*/ 0 w 1868400"/>
              <a:gd name="textAreaRight" fmla="*/ 1868760 w 1868400"/>
              <a:gd name="textAreaTop" fmla="*/ 0 h 203760"/>
              <a:gd name="textAreaBottom" fmla="*/ 204120 h 203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Oskolkov et al., unpublished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dur="indefinite" fill="hold">
                      <p:stCondLst>
                        <p:cond delay="indefinite"/>
                      </p:stCondLst>
                      <p:childTnLst>
                        <p:par>
                          <p:cTn id="3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dur="indefinite" fill="hold">
                      <p:stCondLst>
                        <p:cond delay="indefinite"/>
                      </p:stCondLst>
                      <p:childTnLst>
                        <p:par>
                          <p:cTn id="4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dur="indefinite" fill="hold">
                      <p:stCondLst>
                        <p:cond delay="indefinite"/>
                      </p:stCondLst>
                      <p:childTnLst>
                        <p:par>
                          <p:cTn id="4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1156680" y="-8640"/>
            <a:ext cx="7257960" cy="583920"/>
          </a:xfrm>
          <a:custGeom>
            <a:avLst/>
            <a:gdLst>
              <a:gd name="textAreaLeft" fmla="*/ 0 w 7257960"/>
              <a:gd name="textAreaRight" fmla="*/ 7258320 w 7257960"/>
              <a:gd name="textAreaTop" fmla="*/ 0 h 583920"/>
              <a:gd name="textAreaBottom" fmla="*/ 584280 h 583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10X Genomics mouse brain: scRNAseq, 1.3M cells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14400" y="554040"/>
            <a:ext cx="5014440" cy="3194640"/>
          </a:xfrm>
          <a:prstGeom prst="rect">
            <a:avLst/>
          </a:prstGeom>
          <a:ln w="0"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5212080" y="2468880"/>
            <a:ext cx="4848840" cy="3203640"/>
          </a:xfrm>
          <a:prstGeom prst="rect">
            <a:avLst/>
          </a:prstGeom>
          <a:ln w="0"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5600880" y="1081080"/>
            <a:ext cx="4236120" cy="646920"/>
          </a:xfrm>
          <a:custGeom>
            <a:avLst/>
            <a:gdLst>
              <a:gd name="textAreaLeft" fmla="*/ 0 w 4236120"/>
              <a:gd name="textAreaRight" fmla="*/ 4236480 w 4236120"/>
              <a:gd name="textAreaTop" fmla="*/ 0 h 646920"/>
              <a:gd name="textAreaBottom" fmla="*/ 647280 h 646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Autoencoders can be promising for non-linear</a:t>
            </a:r>
            <a:br>
              <a:rPr sz="1800"/>
            </a:b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data pre-processing, the bottleneck can potentially</a:t>
            </a:r>
            <a:br>
              <a:rPr sz="1800"/>
            </a:b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be fed to tSNE / UMAP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1121400" y="4218840"/>
            <a:ext cx="3131280" cy="454320"/>
          </a:xfrm>
          <a:custGeom>
            <a:avLst/>
            <a:gdLst>
              <a:gd name="textAreaLeft" fmla="*/ 0 w 3131280"/>
              <a:gd name="textAreaRight" fmla="*/ 3131640 w 3131280"/>
              <a:gd name="textAreaTop" fmla="*/ 0 h 454320"/>
              <a:gd name="textAreaBottom" fmla="*/ 454680 h 45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Autoencoders themselves are perhaps </a:t>
            </a:r>
            <a:br>
              <a:rPr sz="1800"/>
            </a:b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not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optimal for visualization of scOmics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3"/>
          <a:stretch/>
        </p:blipFill>
        <p:spPr>
          <a:xfrm>
            <a:off x="22680" y="3312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4"/>
          <a:stretch/>
        </p:blipFill>
        <p:spPr>
          <a:xfrm>
            <a:off x="8321040" y="10800"/>
            <a:ext cx="1736640" cy="535680"/>
          </a:xfrm>
          <a:prstGeom prst="rect">
            <a:avLst/>
          </a:prstGeom>
          <a:ln w="0"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16560" y="5467320"/>
            <a:ext cx="1868400" cy="203760"/>
          </a:xfrm>
          <a:custGeom>
            <a:avLst/>
            <a:gdLst>
              <a:gd name="textAreaLeft" fmla="*/ 0 w 1868400"/>
              <a:gd name="textAreaRight" fmla="*/ 1868760 w 1868400"/>
              <a:gd name="textAreaTop" fmla="*/ 0 h 203760"/>
              <a:gd name="textAreaBottom" fmla="*/ 204120 h 203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Oskolkov et al., unpublished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" descr=""/>
          <p:cNvPicPr/>
          <p:nvPr/>
        </p:nvPicPr>
        <p:blipFill>
          <a:blip r:embed="rId1"/>
          <a:srcRect l="25856" t="21732" r="48274" b="17141"/>
          <a:stretch/>
        </p:blipFill>
        <p:spPr>
          <a:xfrm>
            <a:off x="5969520" y="446040"/>
            <a:ext cx="2412360" cy="2725920"/>
          </a:xfrm>
          <a:prstGeom prst="rect">
            <a:avLst/>
          </a:prstGeom>
          <a:ln w="0">
            <a:noFill/>
          </a:ln>
        </p:spPr>
      </p:pic>
      <p:pic>
        <p:nvPicPr>
          <p:cNvPr id="415" name="" descr=""/>
          <p:cNvPicPr/>
          <p:nvPr/>
        </p:nvPicPr>
        <p:blipFill>
          <a:blip r:embed="rId2"/>
          <a:stretch/>
        </p:blipFill>
        <p:spPr>
          <a:xfrm>
            <a:off x="58680" y="41400"/>
            <a:ext cx="1277640" cy="451800"/>
          </a:xfrm>
          <a:prstGeom prst="rect">
            <a:avLst/>
          </a:prstGeom>
          <a:ln w="0">
            <a:noFill/>
          </a:ln>
        </p:spPr>
      </p:pic>
      <p:pic>
        <p:nvPicPr>
          <p:cNvPr id="416" name="" descr=""/>
          <p:cNvPicPr/>
          <p:nvPr/>
        </p:nvPicPr>
        <p:blipFill>
          <a:blip r:embed="rId3"/>
          <a:stretch/>
        </p:blipFill>
        <p:spPr>
          <a:xfrm>
            <a:off x="7955280" y="19080"/>
            <a:ext cx="2103120" cy="536040"/>
          </a:xfrm>
          <a:prstGeom prst="rect">
            <a:avLst/>
          </a:prstGeom>
          <a:ln w="0">
            <a:noFill/>
          </a:ln>
        </p:spPr>
      </p:pic>
      <p:sp>
        <p:nvSpPr>
          <p:cNvPr id="417" name="CustomShape 1"/>
          <p:cNvSpPr/>
          <p:nvPr/>
        </p:nvSpPr>
        <p:spPr>
          <a:xfrm>
            <a:off x="2160720" y="-11160"/>
            <a:ext cx="5257800" cy="456840"/>
          </a:xfrm>
          <a:custGeom>
            <a:avLst/>
            <a:gdLst>
              <a:gd name="textAreaLeft" fmla="*/ 0 w 5257800"/>
              <a:gd name="textAreaRight" fmla="*/ 5258160 w 5257800"/>
              <a:gd name="textAreaTop" fmla="*/ 0 h 456840"/>
              <a:gd name="textAreaBottom" fmla="*/ 457200 h 456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Multi-Omics in Single Cell Genomics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4"/>
          <a:stretch/>
        </p:blipFill>
        <p:spPr>
          <a:xfrm>
            <a:off x="1324080" y="504720"/>
            <a:ext cx="4016160" cy="2146320"/>
          </a:xfrm>
          <a:prstGeom prst="rect">
            <a:avLst/>
          </a:prstGeom>
          <a:ln w="0">
            <a:noFill/>
          </a:ln>
        </p:spPr>
      </p:pic>
      <p:pic>
        <p:nvPicPr>
          <p:cNvPr id="419" name="" descr=""/>
          <p:cNvPicPr/>
          <p:nvPr/>
        </p:nvPicPr>
        <p:blipFill>
          <a:blip r:embed="rId5"/>
          <a:srcRect l="26717" t="8745" r="27589" b="36220"/>
          <a:stretch/>
        </p:blipFill>
        <p:spPr>
          <a:xfrm>
            <a:off x="1376280" y="2817720"/>
            <a:ext cx="4000680" cy="2560680"/>
          </a:xfrm>
          <a:prstGeom prst="rect">
            <a:avLst/>
          </a:prstGeom>
          <a:ln w="0">
            <a:noFill/>
          </a:ln>
        </p:spPr>
      </p:pic>
      <p:pic>
        <p:nvPicPr>
          <p:cNvPr id="420" name="" descr=""/>
          <p:cNvPicPr/>
          <p:nvPr/>
        </p:nvPicPr>
        <p:blipFill>
          <a:blip r:embed="rId6"/>
          <a:srcRect l="18854" t="10530" r="14917" b="8829"/>
          <a:stretch/>
        </p:blipFill>
        <p:spPr>
          <a:xfrm>
            <a:off x="6137640" y="3346920"/>
            <a:ext cx="3298680" cy="2260440"/>
          </a:xfrm>
          <a:prstGeom prst="rect">
            <a:avLst/>
          </a:prstGeom>
          <a:ln w="0">
            <a:noFill/>
          </a:ln>
        </p:spPr>
      </p:pic>
      <p:sp>
        <p:nvSpPr>
          <p:cNvPr id="421" name="CustomShape 2"/>
          <p:cNvSpPr/>
          <p:nvPr/>
        </p:nvSpPr>
        <p:spPr>
          <a:xfrm>
            <a:off x="20520" y="2622600"/>
            <a:ext cx="2449440" cy="272520"/>
          </a:xfrm>
          <a:custGeom>
            <a:avLst/>
            <a:gdLst>
              <a:gd name="textAreaLeft" fmla="*/ 0 w 2449440"/>
              <a:gd name="textAreaRight" fmla="*/ 2449800 w 2449440"/>
              <a:gd name="textAreaTop" fmla="*/ 0 h 272520"/>
              <a:gd name="textAreaBottom" fmla="*/ 272880 h 272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Kelsey et al., 2017, Science 358, 69-75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9360" y="5420160"/>
            <a:ext cx="3922920" cy="261360"/>
          </a:xfrm>
          <a:custGeom>
            <a:avLst/>
            <a:gdLst>
              <a:gd name="textAreaLeft" fmla="*/ 0 w 3922920"/>
              <a:gd name="textAreaRight" fmla="*/ 3923280 w 3922920"/>
              <a:gd name="textAreaTop" fmla="*/ 0 h 261360"/>
              <a:gd name="textAreaBottom" fmla="*/ 261720 h 261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Hu et al., 2018, Frontier in Cell and Developmental Biology 6, 1-13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CustomShape 4"/>
          <p:cNvSpPr/>
          <p:nvPr/>
        </p:nvSpPr>
        <p:spPr>
          <a:xfrm>
            <a:off x="6950520" y="3080160"/>
            <a:ext cx="3105000" cy="261360"/>
          </a:xfrm>
          <a:custGeom>
            <a:avLst/>
            <a:gdLst>
              <a:gd name="textAreaLeft" fmla="*/ 0 w 3105000"/>
              <a:gd name="textAreaRight" fmla="*/ 3105360 w 3105000"/>
              <a:gd name="textAreaTop" fmla="*/ 0 h 261360"/>
              <a:gd name="textAreaBottom" fmla="*/ 261720 h 261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45000" anchor="t">
            <a:noAutofit/>
          </a:bodyPr>
          <a:p>
            <a:pPr algn="r">
              <a:lnSpc>
                <a:spcPct val="93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Clark et al., 2018, Nature Communications 9, 781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7956720" y="65160"/>
            <a:ext cx="2102400" cy="535680"/>
          </a:xfrm>
          <a:prstGeom prst="rect">
            <a:avLst/>
          </a:prstGeom>
          <a:ln w="0">
            <a:noFill/>
          </a:ln>
        </p:spPr>
      </p:pic>
      <p:pic>
        <p:nvPicPr>
          <p:cNvPr id="425" name="" descr=""/>
          <p:cNvPicPr/>
          <p:nvPr/>
        </p:nvPicPr>
        <p:blipFill>
          <a:blip r:embed="rId2"/>
          <a:stretch/>
        </p:blipFill>
        <p:spPr>
          <a:xfrm>
            <a:off x="60480" y="87480"/>
            <a:ext cx="1276920" cy="451440"/>
          </a:xfrm>
          <a:prstGeom prst="rect">
            <a:avLst/>
          </a:prstGeom>
          <a:ln w="0">
            <a:noFill/>
          </a:ln>
        </p:spPr>
      </p:pic>
      <p:sp>
        <p:nvSpPr>
          <p:cNvPr id="426" name="CustomShape 1"/>
          <p:cNvSpPr/>
          <p:nvPr/>
        </p:nvSpPr>
        <p:spPr>
          <a:xfrm>
            <a:off x="2181240" y="11160"/>
            <a:ext cx="5257080" cy="456480"/>
          </a:xfrm>
          <a:custGeom>
            <a:avLst/>
            <a:gdLst>
              <a:gd name="textAreaLeft" fmla="*/ 0 w 5257080"/>
              <a:gd name="textAreaRight" fmla="*/ 5257440 w 5257080"/>
              <a:gd name="textAreaTop" fmla="*/ 0 h 456480"/>
              <a:gd name="textAreaBottom" fmla="*/ 45684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Autoencoder for data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3"/>
          <a:srcRect l="29624" t="9218" r="26159" b="308"/>
          <a:stretch/>
        </p:blipFill>
        <p:spPr>
          <a:xfrm>
            <a:off x="19080" y="577800"/>
            <a:ext cx="4790160" cy="5036400"/>
          </a:xfrm>
          <a:prstGeom prst="rect">
            <a:avLst/>
          </a:prstGeom>
          <a:ln w="0">
            <a:noFill/>
          </a:ln>
        </p:spPr>
      </p:pic>
      <p:pic>
        <p:nvPicPr>
          <p:cNvPr id="428" name="" descr=""/>
          <p:cNvPicPr/>
          <p:nvPr/>
        </p:nvPicPr>
        <p:blipFill>
          <a:blip r:embed="rId4"/>
          <a:stretch/>
        </p:blipFill>
        <p:spPr>
          <a:xfrm>
            <a:off x="5613480" y="720720"/>
            <a:ext cx="4447440" cy="4906080"/>
          </a:xfrm>
          <a:prstGeom prst="rect">
            <a:avLst/>
          </a:prstGeom>
          <a:ln w="0">
            <a:noFill/>
          </a:ln>
        </p:spPr>
      </p:pic>
      <p:sp>
        <p:nvSpPr>
          <p:cNvPr id="429" name="CustomShape 2"/>
          <p:cNvSpPr/>
          <p:nvPr/>
        </p:nvSpPr>
        <p:spPr>
          <a:xfrm>
            <a:off x="3038400" y="2611440"/>
            <a:ext cx="2996640" cy="678600"/>
          </a:xfrm>
          <a:custGeom>
            <a:avLst/>
            <a:gdLst>
              <a:gd name="textAreaLeft" fmla="*/ 0 w 2996640"/>
              <a:gd name="textAreaRight" fmla="*/ 2997000 w 2996640"/>
              <a:gd name="textAreaTop" fmla="*/ 0 h 678600"/>
              <a:gd name="textAreaBottom" fmla="*/ 678960 h 6786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3333"/>
                </a:solidFill>
                <a:latin typeface="Arial"/>
                <a:ea typeface="DejaVu Sans"/>
              </a:rPr>
              <a:t>Single Cell analysis is unsupervised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1) Dimensionality Reduction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2) Clustering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38160" y="2589120"/>
            <a:ext cx="1345320" cy="681840"/>
          </a:xfrm>
          <a:custGeom>
            <a:avLst/>
            <a:gdLst>
              <a:gd name="textAreaLeft" fmla="*/ 0 w 1345320"/>
              <a:gd name="textAreaRight" fmla="*/ 1345680 w 1345320"/>
              <a:gd name="textAreaTop" fmla="*/ 0 h 681840"/>
              <a:gd name="textAreaBottom" fmla="*/ 682200 h 681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Autoencoder: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dur="indefinite" fill="hold">
                      <p:stCondLst>
                        <p:cond delay="indefinite"/>
                      </p:stCondLst>
                      <p:childTnLst>
                        <p:par>
                          <p:cTn id="5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dur="indefinite" fill="hold">
                      <p:stCondLst>
                        <p:cond delay="indefinite"/>
                      </p:stCondLst>
                      <p:childTnLst>
                        <p:par>
                          <p:cTn id="5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" descr=""/>
          <p:cNvPicPr/>
          <p:nvPr/>
        </p:nvPicPr>
        <p:blipFill>
          <a:blip r:embed="rId1"/>
          <a:srcRect l="13510" t="8010" r="15722" b="4899"/>
          <a:stretch/>
        </p:blipFill>
        <p:spPr>
          <a:xfrm>
            <a:off x="1189080" y="582480"/>
            <a:ext cx="7314480" cy="5063400"/>
          </a:xfrm>
          <a:prstGeom prst="rect">
            <a:avLst/>
          </a:prstGeom>
          <a:ln w="0">
            <a:noFill/>
          </a:ln>
        </p:spPr>
      </p:pic>
      <p:pic>
        <p:nvPicPr>
          <p:cNvPr id="432" name="" descr=""/>
          <p:cNvPicPr/>
          <p:nvPr/>
        </p:nvPicPr>
        <p:blipFill>
          <a:blip r:embed="rId2"/>
          <a:stretch/>
        </p:blipFill>
        <p:spPr>
          <a:xfrm>
            <a:off x="7956720" y="28440"/>
            <a:ext cx="2102400" cy="536040"/>
          </a:xfrm>
          <a:prstGeom prst="rect">
            <a:avLst/>
          </a:prstGeom>
          <a:ln w="0">
            <a:noFill/>
          </a:ln>
        </p:spPr>
      </p:pic>
      <p:pic>
        <p:nvPicPr>
          <p:cNvPr id="433" name="" descr=""/>
          <p:cNvPicPr/>
          <p:nvPr/>
        </p:nvPicPr>
        <p:blipFill>
          <a:blip r:embed="rId3"/>
          <a:stretch/>
        </p:blipFill>
        <p:spPr>
          <a:xfrm>
            <a:off x="60480" y="87480"/>
            <a:ext cx="1276920" cy="451440"/>
          </a:xfrm>
          <a:prstGeom prst="rect">
            <a:avLst/>
          </a:prstGeom>
          <a:ln w="0">
            <a:noFill/>
          </a:ln>
        </p:spPr>
      </p:pic>
      <p:sp>
        <p:nvSpPr>
          <p:cNvPr id="434" name="CustomShape 1"/>
          <p:cNvSpPr/>
          <p:nvPr/>
        </p:nvSpPr>
        <p:spPr>
          <a:xfrm>
            <a:off x="1533240" y="11160"/>
            <a:ext cx="6338880" cy="456480"/>
          </a:xfrm>
          <a:custGeom>
            <a:avLst/>
            <a:gdLst>
              <a:gd name="textAreaLeft" fmla="*/ 0 w 6338880"/>
              <a:gd name="textAreaRight" fmla="*/ 6339240 w 6338880"/>
              <a:gd name="textAreaTop" fmla="*/ 0 h 456480"/>
              <a:gd name="textAreaBottom" fmla="*/ 45684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Autoencoder for data integration: CITEseq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" descr=""/>
          <p:cNvPicPr/>
          <p:nvPr/>
        </p:nvPicPr>
        <p:blipFill>
          <a:blip r:embed="rId1"/>
          <a:srcRect l="3070" t="5003" r="7468" b="1632"/>
          <a:stretch/>
        </p:blipFill>
        <p:spPr>
          <a:xfrm>
            <a:off x="5761080" y="2990880"/>
            <a:ext cx="4131360" cy="2656800"/>
          </a:xfrm>
          <a:prstGeom prst="rect">
            <a:avLst/>
          </a:prstGeom>
          <a:ln w="0">
            <a:noFill/>
          </a:ln>
        </p:spPr>
      </p:pic>
      <p:pic>
        <p:nvPicPr>
          <p:cNvPr id="436" name="" descr=""/>
          <p:cNvPicPr/>
          <p:nvPr/>
        </p:nvPicPr>
        <p:blipFill>
          <a:blip r:embed="rId2"/>
          <a:srcRect l="25852" t="21729" r="48268" b="17137"/>
          <a:stretch/>
        </p:blipFill>
        <p:spPr>
          <a:xfrm>
            <a:off x="1332000" y="392760"/>
            <a:ext cx="2694600" cy="2348280"/>
          </a:xfrm>
          <a:prstGeom prst="rect">
            <a:avLst/>
          </a:prstGeom>
          <a:ln w="0">
            <a:noFill/>
          </a:ln>
        </p:spPr>
      </p:pic>
      <p:sp>
        <p:nvSpPr>
          <p:cNvPr id="437" name="CustomShape 1"/>
          <p:cNvSpPr/>
          <p:nvPr/>
        </p:nvSpPr>
        <p:spPr>
          <a:xfrm>
            <a:off x="444600" y="2658240"/>
            <a:ext cx="4526640" cy="220680"/>
          </a:xfrm>
          <a:custGeom>
            <a:avLst/>
            <a:gdLst>
              <a:gd name="textAreaLeft" fmla="*/ 0 w 4526640"/>
              <a:gd name="textAreaRight" fmla="*/ 4527000 w 4526640"/>
              <a:gd name="textAreaTop" fmla="*/ 0 h 220680"/>
              <a:gd name="textAreaBottom" fmla="*/ 221040 h 220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scNMTseq: Clark et al., 2018, Nature Communications 9, 781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1554120" y="-2520"/>
            <a:ext cx="6425640" cy="643680"/>
          </a:xfrm>
          <a:custGeom>
            <a:avLst/>
            <a:gdLst>
              <a:gd name="textAreaLeft" fmla="*/ 0 w 6425640"/>
              <a:gd name="textAreaRight" fmla="*/ 6426000 w 6425640"/>
              <a:gd name="textAreaTop" fmla="*/ 0 h 643680"/>
              <a:gd name="textAreaBottom" fmla="*/ 644040 h 643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scNMTseq: </a:t>
            </a:r>
            <a:r>
              <a:rPr b="0" lang="en-US" sz="2200" spc="-1" strike="noStrike">
                <a:solidFill>
                  <a:srgbClr val="0066cc"/>
                </a:solidFill>
                <a:latin typeface="Arial"/>
                <a:ea typeface="DejaVu Sans"/>
              </a:rPr>
              <a:t>scRNAseq + scBSseq + scATACseq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3"/>
          <a:stretch/>
        </p:blipFill>
        <p:spPr>
          <a:xfrm>
            <a:off x="6255360" y="646200"/>
            <a:ext cx="3382200" cy="2346120"/>
          </a:xfrm>
          <a:prstGeom prst="rect">
            <a:avLst/>
          </a:prstGeom>
          <a:ln w="0">
            <a:noFill/>
          </a:ln>
        </p:spPr>
      </p:pic>
      <p:pic>
        <p:nvPicPr>
          <p:cNvPr id="440" name="" descr=""/>
          <p:cNvPicPr/>
          <p:nvPr/>
        </p:nvPicPr>
        <p:blipFill>
          <a:blip r:embed="rId4"/>
          <a:srcRect l="3070" t="6644" r="7468" b="0"/>
          <a:stretch/>
        </p:blipFill>
        <p:spPr>
          <a:xfrm>
            <a:off x="112680" y="3016800"/>
            <a:ext cx="4203000" cy="2612880"/>
          </a:xfrm>
          <a:prstGeom prst="rect">
            <a:avLst/>
          </a:prstGeom>
          <a:ln w="0">
            <a:noFill/>
          </a:ln>
        </p:spPr>
      </p:pic>
      <p:sp>
        <p:nvSpPr>
          <p:cNvPr id="441" name="CustomShape 3"/>
          <p:cNvSpPr/>
          <p:nvPr/>
        </p:nvSpPr>
        <p:spPr>
          <a:xfrm>
            <a:off x="4316400" y="4016880"/>
            <a:ext cx="1347120" cy="598320"/>
          </a:xfrm>
          <a:custGeom>
            <a:avLst/>
            <a:gdLst>
              <a:gd name="textAreaLeft" fmla="*/ 0 w 1347120"/>
              <a:gd name="textAreaRight" fmla="*/ 1347480 w 1347120"/>
              <a:gd name="textAreaTop" fmla="*/ 0 h 598320"/>
              <a:gd name="textAreaBottom" fmla="*/ 598680 h 598320"/>
            </a:gdLst>
            <a:ahLst/>
            <a:rect l="textAreaLeft" t="textAreaTop" r="textAreaRight" b="textAreaBottom"/>
            <a:pathLst>
              <a:path w="3746" h="1666">
                <a:moveTo>
                  <a:pt x="0" y="416"/>
                </a:moveTo>
                <a:lnTo>
                  <a:pt x="2808" y="416"/>
                </a:lnTo>
                <a:lnTo>
                  <a:pt x="2808" y="0"/>
                </a:lnTo>
                <a:lnTo>
                  <a:pt x="3745" y="832"/>
                </a:lnTo>
                <a:lnTo>
                  <a:pt x="2808" y="1665"/>
                </a:lnTo>
                <a:lnTo>
                  <a:pt x="2808" y="1248"/>
                </a:lnTo>
                <a:lnTo>
                  <a:pt x="0" y="1248"/>
                </a:lnTo>
                <a:lnTo>
                  <a:pt x="0" y="416"/>
                </a:lnTo>
              </a:path>
            </a:pathLst>
          </a:custGeom>
          <a:solidFill>
            <a:srgbClr val="ff3333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2" name="CustomShape 4"/>
          <p:cNvSpPr/>
          <p:nvPr/>
        </p:nvSpPr>
        <p:spPr>
          <a:xfrm>
            <a:off x="4389480" y="3288240"/>
            <a:ext cx="1148760" cy="508680"/>
          </a:xfrm>
          <a:custGeom>
            <a:avLst/>
            <a:gdLst>
              <a:gd name="textAreaLeft" fmla="*/ 0 w 1148760"/>
              <a:gd name="textAreaRight" fmla="*/ 1149120 w 1148760"/>
              <a:gd name="textAreaTop" fmla="*/ 0 h 508680"/>
              <a:gd name="textAreaBottom" fmla="*/ 509040 h 508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3333"/>
                </a:solidFill>
                <a:latin typeface="Arial"/>
                <a:ea typeface="DejaVu Sans"/>
              </a:rPr>
              <a:t>From Single</a:t>
            </a:r>
            <a:br>
              <a:rPr sz="1800"/>
            </a:br>
            <a:r>
              <a:rPr b="0" lang="en-US" sz="1400" spc="-1" strike="noStrike">
                <a:solidFill>
                  <a:srgbClr val="ff3333"/>
                </a:solidFill>
                <a:latin typeface="Arial"/>
                <a:ea typeface="DejaVu Sans"/>
              </a:rPr>
              <a:t>To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3333"/>
                </a:solidFill>
                <a:latin typeface="Arial"/>
                <a:ea typeface="DejaVu Sans"/>
              </a:rPr>
              <a:t>multi-Omics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5"/>
          <a:stretch/>
        </p:blipFill>
        <p:spPr>
          <a:xfrm>
            <a:off x="58680" y="3312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6"/>
          <a:stretch/>
        </p:blipFill>
        <p:spPr>
          <a:xfrm>
            <a:off x="8138160" y="10800"/>
            <a:ext cx="1919520" cy="5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1896480" y="48600"/>
            <a:ext cx="6119640" cy="344880"/>
          </a:xfrm>
          <a:custGeom>
            <a:avLst/>
            <a:gdLst>
              <a:gd name="textAreaLeft" fmla="*/ 0 w 6119640"/>
              <a:gd name="textAreaRight" fmla="*/ 6120000 w 611964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When Deep Learning is not good enough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1"/>
          <a:srcRect l="0" t="5003" r="0" b="5003"/>
          <a:stretch/>
        </p:blipFill>
        <p:spPr>
          <a:xfrm>
            <a:off x="3713040" y="3429000"/>
            <a:ext cx="6293880" cy="2180520"/>
          </a:xfrm>
          <a:prstGeom prst="rect">
            <a:avLst/>
          </a:prstGeom>
          <a:ln w="0">
            <a:noFill/>
          </a:ln>
        </p:spPr>
      </p:pic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1098720" y="632160"/>
            <a:ext cx="8044560" cy="247824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3"/>
          <a:stretch/>
        </p:blipFill>
        <p:spPr>
          <a:xfrm>
            <a:off x="36360" y="3595680"/>
            <a:ext cx="3675960" cy="1794600"/>
          </a:xfrm>
          <a:prstGeom prst="rect">
            <a:avLst/>
          </a:prstGeom>
          <a:ln w="0">
            <a:noFill/>
          </a:ln>
        </p:spPr>
      </p:pic>
      <p:sp>
        <p:nvSpPr>
          <p:cNvPr id="449" name="CustomShape 2"/>
          <p:cNvSpPr/>
          <p:nvPr/>
        </p:nvSpPr>
        <p:spPr>
          <a:xfrm>
            <a:off x="2587680" y="3222720"/>
            <a:ext cx="5239440" cy="273240"/>
          </a:xfrm>
          <a:custGeom>
            <a:avLst/>
            <a:gdLst>
              <a:gd name="textAreaLeft" fmla="*/ 0 w 5239440"/>
              <a:gd name="textAreaRight" fmla="*/ 5239800 w 523944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3333"/>
                </a:solidFill>
                <a:latin typeface="Arial"/>
                <a:ea typeface="DejaVu Sans"/>
              </a:rPr>
              <a:t>Intelligence is to know how much you do not know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4"/>
          <a:stretch/>
        </p:blipFill>
        <p:spPr>
          <a:xfrm>
            <a:off x="58680" y="3312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451" name="" descr=""/>
          <p:cNvPicPr/>
          <p:nvPr/>
        </p:nvPicPr>
        <p:blipFill>
          <a:blip r:embed="rId5"/>
          <a:stretch/>
        </p:blipFill>
        <p:spPr>
          <a:xfrm>
            <a:off x="8138160" y="10800"/>
            <a:ext cx="1919520" cy="5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92160" y="707040"/>
            <a:ext cx="3107520" cy="2464200"/>
          </a:xfrm>
          <a:prstGeom prst="rect">
            <a:avLst/>
          </a:prstGeom>
          <a:ln w="0">
            <a:noFill/>
          </a:ln>
        </p:spPr>
      </p:pic>
      <p:pic>
        <p:nvPicPr>
          <p:cNvPr id="453" name="" descr=""/>
          <p:cNvPicPr/>
          <p:nvPr/>
        </p:nvPicPr>
        <p:blipFill>
          <a:blip r:embed="rId2"/>
          <a:srcRect l="24994" t="10005" r="17230" b="14996"/>
          <a:stretch/>
        </p:blipFill>
        <p:spPr>
          <a:xfrm>
            <a:off x="6181560" y="587880"/>
            <a:ext cx="3820680" cy="2330640"/>
          </a:xfrm>
          <a:prstGeom prst="rect">
            <a:avLst/>
          </a:prstGeom>
          <a:ln w="0">
            <a:noFill/>
          </a:ln>
        </p:spPr>
      </p:pic>
      <p:pic>
        <p:nvPicPr>
          <p:cNvPr id="454" name="" descr=""/>
          <p:cNvPicPr/>
          <p:nvPr/>
        </p:nvPicPr>
        <p:blipFill>
          <a:blip r:embed="rId3"/>
          <a:stretch/>
        </p:blipFill>
        <p:spPr>
          <a:xfrm>
            <a:off x="6578640" y="3277800"/>
            <a:ext cx="3164760" cy="68508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4"/>
          <a:stretch/>
        </p:blipFill>
        <p:spPr>
          <a:xfrm>
            <a:off x="6400800" y="3895920"/>
            <a:ext cx="3377520" cy="1746000"/>
          </a:xfrm>
          <a:prstGeom prst="rect">
            <a:avLst/>
          </a:prstGeom>
          <a:ln w="0">
            <a:noFill/>
          </a:ln>
        </p:spPr>
      </p:pic>
      <p:sp>
        <p:nvSpPr>
          <p:cNvPr id="456" name="CustomShape 1"/>
          <p:cNvSpPr/>
          <p:nvPr/>
        </p:nvSpPr>
        <p:spPr>
          <a:xfrm>
            <a:off x="2251080" y="-19440"/>
            <a:ext cx="5257080" cy="344880"/>
          </a:xfrm>
          <a:custGeom>
            <a:avLst/>
            <a:gdLst>
              <a:gd name="textAreaLeft" fmla="*/ 0 w 5257080"/>
              <a:gd name="textAreaRight" fmla="*/ 5257440 w 525708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Frequentist image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7" name="Group 2"/>
          <p:cNvGrpSpPr/>
          <p:nvPr/>
        </p:nvGrpSpPr>
        <p:grpSpPr>
          <a:xfrm>
            <a:off x="665280" y="3597840"/>
            <a:ext cx="3707640" cy="2025720"/>
            <a:chOff x="665280" y="3597840"/>
            <a:chExt cx="3707640" cy="2025720"/>
          </a:xfrm>
        </p:grpSpPr>
        <p:pic>
          <p:nvPicPr>
            <p:cNvPr id="458" name="" descr=""/>
            <p:cNvPicPr/>
            <p:nvPr/>
          </p:nvPicPr>
          <p:blipFill>
            <a:blip r:embed="rId5"/>
            <a:stretch/>
          </p:blipFill>
          <p:spPr>
            <a:xfrm>
              <a:off x="665280" y="3597840"/>
              <a:ext cx="3707640" cy="202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9" name="" descr=""/>
            <p:cNvPicPr/>
            <p:nvPr/>
          </p:nvPicPr>
          <p:blipFill>
            <a:blip r:embed="rId6"/>
            <a:stretch/>
          </p:blipFill>
          <p:spPr>
            <a:xfrm>
              <a:off x="3110040" y="3758400"/>
              <a:ext cx="876960" cy="718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60" name="" descr=""/>
          <p:cNvPicPr/>
          <p:nvPr/>
        </p:nvPicPr>
        <p:blipFill>
          <a:blip r:embed="rId7"/>
          <a:srcRect l="32407" t="10005" r="29992" b="0"/>
          <a:stretch/>
        </p:blipFill>
        <p:spPr>
          <a:xfrm>
            <a:off x="3271680" y="470160"/>
            <a:ext cx="2763360" cy="2779560"/>
          </a:xfrm>
          <a:prstGeom prst="rect">
            <a:avLst/>
          </a:prstGeom>
          <a:ln w="0">
            <a:noFill/>
          </a:ln>
        </p:spPr>
      </p:pic>
      <p:sp>
        <p:nvSpPr>
          <p:cNvPr id="461" name="CustomShape 3"/>
          <p:cNvSpPr/>
          <p:nvPr/>
        </p:nvSpPr>
        <p:spPr>
          <a:xfrm>
            <a:off x="822240" y="457200"/>
            <a:ext cx="1766160" cy="273240"/>
          </a:xfrm>
          <a:custGeom>
            <a:avLst/>
            <a:gdLst>
              <a:gd name="textAreaLeft" fmla="*/ 0 w 1766160"/>
              <a:gd name="textAreaRight" fmla="*/ 1766520 w 176616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3333"/>
                </a:solidFill>
                <a:latin typeface="Arial"/>
                <a:ea typeface="DejaVu Sans"/>
              </a:rPr>
              <a:t>Fashion MNIST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4095720" y="3256200"/>
            <a:ext cx="1671120" cy="340920"/>
          </a:xfrm>
          <a:custGeom>
            <a:avLst/>
            <a:gdLst>
              <a:gd name="textAreaLeft" fmla="*/ 0 w 1671120"/>
              <a:gd name="textAreaRight" fmla="*/ 1671480 w 1671120"/>
              <a:gd name="textAreaTop" fmla="*/ 0 h 340920"/>
              <a:gd name="textAreaBottom" fmla="*/ 341280 h 340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3333"/>
                </a:solidFill>
                <a:latin typeface="Arial"/>
                <a:ea typeface="DejaVu Sans"/>
              </a:rPr>
              <a:t>Prediction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8"/>
          <a:stretch/>
        </p:blipFill>
        <p:spPr>
          <a:xfrm>
            <a:off x="58680" y="3312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464" name="" descr=""/>
          <p:cNvPicPr/>
          <p:nvPr/>
        </p:nvPicPr>
        <p:blipFill>
          <a:blip r:embed="rId9"/>
          <a:stretch/>
        </p:blipFill>
        <p:spPr>
          <a:xfrm>
            <a:off x="8138160" y="10800"/>
            <a:ext cx="1919520" cy="5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dur="indefinite" fill="hold">
                      <p:stCondLst>
                        <p:cond delay="indefinite"/>
                      </p:stCondLst>
                      <p:childTnLst>
                        <p:par>
                          <p:cTn id="7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7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dur="indefinite" fill="hold">
                      <p:stCondLst>
                        <p:cond delay="indefinite"/>
                      </p:stCondLst>
                      <p:childTnLst>
                        <p:par>
                          <p:cTn id="8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dur="indefinite" fill="hold">
                      <p:stCondLst>
                        <p:cond delay="indefinite"/>
                      </p:stCondLst>
                      <p:childTnLst>
                        <p:par>
                          <p:cTn id="8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dur="indefinite" fill="hold">
                      <p:stCondLst>
                        <p:cond delay="indefinite"/>
                      </p:stCondLst>
                      <p:childTnLst>
                        <p:par>
                          <p:cTn id="9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9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716480" y="48960"/>
            <a:ext cx="6119280" cy="344880"/>
          </a:xfrm>
          <a:custGeom>
            <a:avLst/>
            <a:gdLst>
              <a:gd name="textAreaLeft" fmla="*/ 0 w 6119280"/>
              <a:gd name="textAreaRight" fmla="*/ 6119640 w 611928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Challenges of Deep Learning in Life Sciences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2791800" y="2194560"/>
            <a:ext cx="4403160" cy="2234160"/>
          </a:xfrm>
          <a:prstGeom prst="rect">
            <a:avLst/>
          </a:prstGeom>
          <a:ln w="0"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1530360" y="673200"/>
            <a:ext cx="6679440" cy="1429200"/>
          </a:xfrm>
          <a:custGeom>
            <a:avLst/>
            <a:gdLst>
              <a:gd name="textAreaLeft" fmla="*/ 0 w 6679440"/>
              <a:gd name="textAreaRight" fmla="*/ 6679800 w 6679440"/>
              <a:gd name="textAreaTop" fmla="*/ 0 h 1429200"/>
              <a:gd name="textAreaBottom" fmla="*/ 1429560 h 1429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Difficult to apply to real Life Science projects (NGS: tabular data)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Lack of data in Life Sciences (exceptions: single cell, microscopy)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Simpler (than Deep Learning) methods often perform better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58680" y="10512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40" name="" descr=""/>
          <p:cNvPicPr/>
          <p:nvPr/>
        </p:nvPicPr>
        <p:blipFill>
          <a:blip r:embed="rId3"/>
          <a:stretch/>
        </p:blipFill>
        <p:spPr>
          <a:xfrm>
            <a:off x="8138160" y="46800"/>
            <a:ext cx="1919520" cy="535680"/>
          </a:xfrm>
          <a:prstGeom prst="rect">
            <a:avLst/>
          </a:prstGeom>
          <a:ln w="0">
            <a:noFill/>
          </a:ln>
        </p:spPr>
      </p:pic>
      <p:grpSp>
        <p:nvGrpSpPr>
          <p:cNvPr id="341" name="Group 3"/>
          <p:cNvGrpSpPr/>
          <p:nvPr/>
        </p:nvGrpSpPr>
        <p:grpSpPr>
          <a:xfrm>
            <a:off x="191520" y="4311360"/>
            <a:ext cx="7710480" cy="1343880"/>
            <a:chOff x="191520" y="4311360"/>
            <a:chExt cx="7710480" cy="1343880"/>
          </a:xfrm>
        </p:grpSpPr>
        <p:sp>
          <p:nvSpPr>
            <p:cNvPr id="342" name="CustomShape 4"/>
            <p:cNvSpPr/>
            <p:nvPr/>
          </p:nvSpPr>
          <p:spPr>
            <a:xfrm>
              <a:off x="2237400" y="4744080"/>
              <a:ext cx="5664600" cy="362160"/>
            </a:xfrm>
            <a:custGeom>
              <a:avLst/>
              <a:gdLst>
                <a:gd name="textAreaLeft" fmla="*/ 0 w 5664600"/>
                <a:gd name="textAreaRight" fmla="*/ 5664960 w 5664600"/>
                <a:gd name="textAreaTop" fmla="*/ 0 h 362160"/>
                <a:gd name="textAreaBottom" fmla="*/ 362520 h 3621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Why don’t neural networks always work?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43" name="" descr=""/>
            <p:cNvPicPr/>
            <p:nvPr/>
          </p:nvPicPr>
          <p:blipFill>
            <a:blip r:embed="rId4"/>
            <a:stretch/>
          </p:blipFill>
          <p:spPr>
            <a:xfrm>
              <a:off x="1268640" y="4311360"/>
              <a:ext cx="957240" cy="1085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4" name="CustomShape 5"/>
            <p:cNvSpPr/>
            <p:nvPr/>
          </p:nvSpPr>
          <p:spPr>
            <a:xfrm>
              <a:off x="191520" y="5394960"/>
              <a:ext cx="3203640" cy="26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Geoffrey Hinton: Nobel prize in physics 2024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2230560" y="39960"/>
            <a:ext cx="5257080" cy="344880"/>
          </a:xfrm>
          <a:custGeom>
            <a:avLst/>
            <a:gdLst>
              <a:gd name="textAreaLeft" fmla="*/ 0 w 5257080"/>
              <a:gd name="textAreaRight" fmla="*/ 5257440 w 525708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Bayesian image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1"/>
          <a:stretch/>
        </p:blipFill>
        <p:spPr>
          <a:xfrm>
            <a:off x="5742000" y="3565800"/>
            <a:ext cx="3749040" cy="2056680"/>
          </a:xfrm>
          <a:prstGeom prst="rect">
            <a:avLst/>
          </a:prstGeom>
          <a:ln w="0">
            <a:noFill/>
          </a:ln>
        </p:spPr>
      </p:pic>
      <p:pic>
        <p:nvPicPr>
          <p:cNvPr id="467" name="" descr=""/>
          <p:cNvPicPr/>
          <p:nvPr/>
        </p:nvPicPr>
        <p:blipFill>
          <a:blip r:embed="rId2"/>
          <a:stretch/>
        </p:blipFill>
        <p:spPr>
          <a:xfrm>
            <a:off x="6035760" y="2951640"/>
            <a:ext cx="3199680" cy="622800"/>
          </a:xfrm>
          <a:prstGeom prst="rect">
            <a:avLst/>
          </a:prstGeom>
          <a:ln w="0">
            <a:noFill/>
          </a:ln>
        </p:spPr>
      </p:pic>
      <p:grpSp>
        <p:nvGrpSpPr>
          <p:cNvPr id="468" name="Group 2"/>
          <p:cNvGrpSpPr/>
          <p:nvPr/>
        </p:nvGrpSpPr>
        <p:grpSpPr>
          <a:xfrm>
            <a:off x="5668920" y="852480"/>
            <a:ext cx="3707640" cy="2025720"/>
            <a:chOff x="5668920" y="852480"/>
            <a:chExt cx="3707640" cy="2025720"/>
          </a:xfrm>
        </p:grpSpPr>
        <p:pic>
          <p:nvPicPr>
            <p:cNvPr id="469" name="" descr=""/>
            <p:cNvPicPr/>
            <p:nvPr/>
          </p:nvPicPr>
          <p:blipFill>
            <a:blip r:embed="rId3"/>
            <a:stretch/>
          </p:blipFill>
          <p:spPr>
            <a:xfrm>
              <a:off x="5668920" y="852480"/>
              <a:ext cx="3707640" cy="2025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0" name="" descr=""/>
            <p:cNvPicPr/>
            <p:nvPr/>
          </p:nvPicPr>
          <p:blipFill>
            <a:blip r:embed="rId4"/>
            <a:stretch/>
          </p:blipFill>
          <p:spPr>
            <a:xfrm>
              <a:off x="8113680" y="1011960"/>
              <a:ext cx="877320" cy="718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71" name="Group 3"/>
          <p:cNvGrpSpPr/>
          <p:nvPr/>
        </p:nvGrpSpPr>
        <p:grpSpPr>
          <a:xfrm>
            <a:off x="295200" y="548640"/>
            <a:ext cx="4398480" cy="5029560"/>
            <a:chOff x="295200" y="548640"/>
            <a:chExt cx="4398480" cy="5029560"/>
          </a:xfrm>
        </p:grpSpPr>
        <p:pic>
          <p:nvPicPr>
            <p:cNvPr id="472" name="" descr=""/>
            <p:cNvPicPr/>
            <p:nvPr/>
          </p:nvPicPr>
          <p:blipFill>
            <a:blip r:embed="rId5"/>
            <a:srcRect l="37923" t="10005" r="34478" b="1526"/>
            <a:stretch/>
          </p:blipFill>
          <p:spPr>
            <a:xfrm>
              <a:off x="295200" y="877320"/>
              <a:ext cx="4249080" cy="4700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3" name="CustomShape 4"/>
            <p:cNvSpPr/>
            <p:nvPr/>
          </p:nvSpPr>
          <p:spPr>
            <a:xfrm>
              <a:off x="463680" y="548640"/>
              <a:ext cx="4230000" cy="261360"/>
            </a:xfrm>
            <a:custGeom>
              <a:avLst/>
              <a:gdLst>
                <a:gd name="textAreaLeft" fmla="*/ 0 w 4230000"/>
                <a:gd name="textAreaRight" fmla="*/ 4230360 w 4230000"/>
                <a:gd name="textAreaTop" fmla="*/ 0 h 261360"/>
                <a:gd name="textAreaBottom" fmla="*/ 261720 h 261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3333"/>
                  </a:solidFill>
                  <a:latin typeface="Arial"/>
                  <a:ea typeface="DejaVu Sans"/>
                </a:rPr>
                <a:t>PyMC3, Edward, TensorFlow Probability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74" name="CustomShape 5"/>
          <p:cNvSpPr/>
          <p:nvPr/>
        </p:nvSpPr>
        <p:spPr>
          <a:xfrm>
            <a:off x="6858000" y="548640"/>
            <a:ext cx="1670760" cy="340920"/>
          </a:xfrm>
          <a:custGeom>
            <a:avLst/>
            <a:gdLst>
              <a:gd name="textAreaLeft" fmla="*/ 0 w 1670760"/>
              <a:gd name="textAreaRight" fmla="*/ 1671120 w 1670760"/>
              <a:gd name="textAreaTop" fmla="*/ 0 h 340920"/>
              <a:gd name="textAreaBottom" fmla="*/ 341280 h 340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3333"/>
                </a:solidFill>
                <a:latin typeface="Arial"/>
                <a:ea typeface="DejaVu Sans"/>
              </a:rPr>
              <a:t>Prediction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6"/>
          <a:stretch/>
        </p:blipFill>
        <p:spPr>
          <a:xfrm>
            <a:off x="58680" y="6912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476" name="" descr=""/>
          <p:cNvPicPr/>
          <p:nvPr/>
        </p:nvPicPr>
        <p:blipFill>
          <a:blip r:embed="rId7"/>
          <a:stretch/>
        </p:blipFill>
        <p:spPr>
          <a:xfrm>
            <a:off x="8138160" y="46800"/>
            <a:ext cx="1919520" cy="5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dur="indefinite" fill="hold">
                      <p:stCondLst>
                        <p:cond delay="indefinite"/>
                      </p:stCondLst>
                      <p:childTnLst>
                        <p:par>
                          <p:cTn id="9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9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dur="indefinite" fill="hold">
                      <p:stCondLst>
                        <p:cond delay="indefinite"/>
                      </p:stCondLst>
                      <p:childTnLst>
                        <p:par>
                          <p:cTn id="10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dur="indefinite" fill="hold">
                      <p:stCondLst>
                        <p:cond delay="indefinite"/>
                      </p:stCondLst>
                      <p:childTnLst>
                        <p:par>
                          <p:cTn id="10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dur="indefinite" fill="hold">
                      <p:stCondLst>
                        <p:cond delay="indefinite"/>
                      </p:stCondLst>
                      <p:childTnLst>
                        <p:par>
                          <p:cTn id="10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2155680" y="-30600"/>
            <a:ext cx="5257080" cy="593280"/>
          </a:xfrm>
          <a:custGeom>
            <a:avLst/>
            <a:gdLst>
              <a:gd name="textAreaLeft" fmla="*/ 0 w 5257080"/>
              <a:gd name="textAreaRight" fmla="*/ 5257440 w 5257080"/>
              <a:gd name="textAreaTop" fmla="*/ 0 h 593280"/>
              <a:gd name="textAreaBottom" fmla="*/ 593640 h 593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Bayesian deep learning for single cell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2370960" y="5352840"/>
            <a:ext cx="4305960" cy="272880"/>
          </a:xfrm>
          <a:custGeom>
            <a:avLst/>
            <a:gdLst>
              <a:gd name="textAreaLeft" fmla="*/ 0 w 4305960"/>
              <a:gd name="textAreaRight" fmla="*/ 4306320 w 4305960"/>
              <a:gd name="textAreaTop" fmla="*/ 0 h 272880"/>
              <a:gd name="textAreaBottom" fmla="*/ 273240 h 272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350" spc="-1" strike="noStrike">
                <a:solidFill>
                  <a:srgbClr val="ff3333"/>
                </a:solidFill>
                <a:latin typeface="Arial"/>
                <a:ea typeface="DejaVu Sans"/>
              </a:rPr>
              <a:t>1) handy for unseen (during training) data, 2) uncertainties are crucial for clinical diagnostics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20160" y="5180040"/>
            <a:ext cx="2081880" cy="472680"/>
          </a:xfrm>
          <a:prstGeom prst="rect">
            <a:avLst/>
          </a:prstGeom>
          <a:ln w="0">
            <a:noFill/>
          </a:ln>
        </p:spPr>
      </p:pic>
      <p:grpSp>
        <p:nvGrpSpPr>
          <p:cNvPr id="480" name="Group 3"/>
          <p:cNvGrpSpPr/>
          <p:nvPr/>
        </p:nvGrpSpPr>
        <p:grpSpPr>
          <a:xfrm>
            <a:off x="8341560" y="662040"/>
            <a:ext cx="1637280" cy="4401000"/>
            <a:chOff x="8341560" y="662040"/>
            <a:chExt cx="1637280" cy="4401000"/>
          </a:xfrm>
        </p:grpSpPr>
        <p:pic>
          <p:nvPicPr>
            <p:cNvPr id="481" name="" descr=""/>
            <p:cNvPicPr/>
            <p:nvPr/>
          </p:nvPicPr>
          <p:blipFill>
            <a:blip r:embed="rId2"/>
            <a:stretch/>
          </p:blipFill>
          <p:spPr>
            <a:xfrm>
              <a:off x="8357400" y="662040"/>
              <a:ext cx="1551600" cy="136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2" name="" descr=""/>
            <p:cNvPicPr/>
            <p:nvPr/>
          </p:nvPicPr>
          <p:blipFill>
            <a:blip r:embed="rId3"/>
            <a:stretch/>
          </p:blipFill>
          <p:spPr>
            <a:xfrm>
              <a:off x="8357400" y="2145600"/>
              <a:ext cx="1621440" cy="1561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3" name="" descr=""/>
            <p:cNvPicPr/>
            <p:nvPr/>
          </p:nvPicPr>
          <p:blipFill>
            <a:blip r:embed="rId4"/>
            <a:stretch/>
          </p:blipFill>
          <p:spPr>
            <a:xfrm>
              <a:off x="8341560" y="3837600"/>
              <a:ext cx="1602360" cy="1225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84" name="" descr=""/>
          <p:cNvPicPr/>
          <p:nvPr/>
        </p:nvPicPr>
        <p:blipFill>
          <a:blip r:embed="rId5"/>
          <a:stretch/>
        </p:blipFill>
        <p:spPr>
          <a:xfrm>
            <a:off x="7955280" y="18360"/>
            <a:ext cx="2101680" cy="53460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6"/>
          <a:srcRect l="24006" t="12623" r="15002" b="1690"/>
          <a:stretch/>
        </p:blipFill>
        <p:spPr>
          <a:xfrm>
            <a:off x="1427040" y="464040"/>
            <a:ext cx="6416640" cy="4753440"/>
          </a:xfrm>
          <a:prstGeom prst="rect">
            <a:avLst/>
          </a:prstGeom>
          <a:ln w="0">
            <a:noFill/>
          </a:ln>
        </p:spPr>
      </p:pic>
      <p:pic>
        <p:nvPicPr>
          <p:cNvPr id="486" name="" descr=""/>
          <p:cNvPicPr/>
          <p:nvPr/>
        </p:nvPicPr>
        <p:blipFill>
          <a:blip r:embed="rId7"/>
          <a:stretch/>
        </p:blipFill>
        <p:spPr>
          <a:xfrm>
            <a:off x="59040" y="40680"/>
            <a:ext cx="1276200" cy="450360"/>
          </a:xfrm>
          <a:prstGeom prst="rect">
            <a:avLst/>
          </a:prstGeom>
          <a:ln w="0">
            <a:noFill/>
          </a:ln>
        </p:spPr>
      </p:pic>
      <p:sp>
        <p:nvSpPr>
          <p:cNvPr id="487" name="CustomShape 4"/>
          <p:cNvSpPr/>
          <p:nvPr/>
        </p:nvSpPr>
        <p:spPr>
          <a:xfrm>
            <a:off x="5904720" y="5112000"/>
            <a:ext cx="4025160" cy="203760"/>
          </a:xfrm>
          <a:custGeom>
            <a:avLst/>
            <a:gdLst>
              <a:gd name="textAreaLeft" fmla="*/ 0 w 4025160"/>
              <a:gd name="textAreaRight" fmla="*/ 4025520 w 4025160"/>
              <a:gd name="textAreaTop" fmla="*/ 0 h 203760"/>
              <a:gd name="textAreaBottom" fmla="*/ 204120 h 203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Bartoschek, Oskolkov et al., Nature Communications 2018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" descr=""/>
          <p:cNvPicPr/>
          <p:nvPr/>
        </p:nvPicPr>
        <p:blipFill>
          <a:blip r:embed="rId1"/>
          <a:srcRect l="31659" t="14464" r="18453" b="48451"/>
          <a:stretch/>
        </p:blipFill>
        <p:spPr>
          <a:xfrm>
            <a:off x="5979240" y="529200"/>
            <a:ext cx="3676680" cy="1536840"/>
          </a:xfrm>
          <a:prstGeom prst="rect">
            <a:avLst/>
          </a:prstGeom>
          <a:ln w="0">
            <a:noFill/>
          </a:ln>
        </p:spPr>
      </p:pic>
      <p:pic>
        <p:nvPicPr>
          <p:cNvPr id="489" name="" descr=""/>
          <p:cNvPicPr/>
          <p:nvPr/>
        </p:nvPicPr>
        <p:blipFill>
          <a:blip r:embed="rId2"/>
          <a:srcRect l="34382" t="16077" r="20272" b="43612"/>
          <a:stretch/>
        </p:blipFill>
        <p:spPr>
          <a:xfrm>
            <a:off x="418680" y="524520"/>
            <a:ext cx="5168160" cy="2583360"/>
          </a:xfrm>
          <a:prstGeom prst="rect">
            <a:avLst/>
          </a:prstGeom>
          <a:ln w="0">
            <a:noFill/>
          </a:ln>
        </p:spPr>
      </p:pic>
      <p:sp>
        <p:nvSpPr>
          <p:cNvPr id="490" name="CustomShape 1"/>
          <p:cNvSpPr/>
          <p:nvPr/>
        </p:nvSpPr>
        <p:spPr>
          <a:xfrm>
            <a:off x="2095920" y="720"/>
            <a:ext cx="5257080" cy="344520"/>
          </a:xfrm>
          <a:custGeom>
            <a:avLst/>
            <a:gdLst>
              <a:gd name="textAreaLeft" fmla="*/ 0 w 5257080"/>
              <a:gd name="textAreaRight" fmla="*/ 5257440 w 5257080"/>
              <a:gd name="textAreaTop" fmla="*/ 0 h 344520"/>
              <a:gd name="textAreaBottom" fmla="*/ 34488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AI applications for single cell biology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3"/>
          <a:stretch/>
        </p:blipFill>
        <p:spPr>
          <a:xfrm>
            <a:off x="59400" y="59400"/>
            <a:ext cx="1276200" cy="450360"/>
          </a:xfrm>
          <a:prstGeom prst="rect">
            <a:avLst/>
          </a:prstGeom>
          <a:ln w="0">
            <a:noFill/>
          </a:ln>
        </p:spPr>
      </p:pic>
      <p:pic>
        <p:nvPicPr>
          <p:cNvPr id="492" name="" descr=""/>
          <p:cNvPicPr/>
          <p:nvPr/>
        </p:nvPicPr>
        <p:blipFill>
          <a:blip r:embed="rId4"/>
          <a:stretch/>
        </p:blipFill>
        <p:spPr>
          <a:xfrm>
            <a:off x="7955640" y="37080"/>
            <a:ext cx="2101680" cy="534600"/>
          </a:xfrm>
          <a:prstGeom prst="rect">
            <a:avLst/>
          </a:prstGeom>
          <a:ln w="0">
            <a:noFill/>
          </a:ln>
        </p:spPr>
      </p:pic>
      <p:pic>
        <p:nvPicPr>
          <p:cNvPr id="493" name="" descr=""/>
          <p:cNvPicPr/>
          <p:nvPr/>
        </p:nvPicPr>
        <p:blipFill>
          <a:blip r:embed="rId5"/>
          <a:srcRect l="33474" t="17687" r="25715" b="48451"/>
          <a:stretch/>
        </p:blipFill>
        <p:spPr>
          <a:xfrm>
            <a:off x="5949360" y="3840480"/>
            <a:ext cx="3852360" cy="1797120"/>
          </a:xfrm>
          <a:prstGeom prst="rect">
            <a:avLst/>
          </a:prstGeom>
          <a:ln w="0">
            <a:noFill/>
          </a:ln>
        </p:spPr>
      </p:pic>
      <p:pic>
        <p:nvPicPr>
          <p:cNvPr id="494" name="" descr=""/>
          <p:cNvPicPr/>
          <p:nvPr/>
        </p:nvPicPr>
        <p:blipFill>
          <a:blip r:embed="rId6"/>
          <a:srcRect l="35289" t="17687" r="22016" b="50065"/>
          <a:stretch/>
        </p:blipFill>
        <p:spPr>
          <a:xfrm>
            <a:off x="5949360" y="2283840"/>
            <a:ext cx="3728160" cy="1582920"/>
          </a:xfrm>
          <a:prstGeom prst="rect">
            <a:avLst/>
          </a:prstGeom>
          <a:ln w="0">
            <a:noFill/>
          </a:ln>
        </p:spPr>
      </p:pic>
      <p:pic>
        <p:nvPicPr>
          <p:cNvPr id="495" name="" descr=""/>
          <p:cNvPicPr/>
          <p:nvPr/>
        </p:nvPicPr>
        <p:blipFill>
          <a:blip r:embed="rId7"/>
          <a:srcRect l="28874" t="17340" r="24868" b="42348"/>
          <a:stretch/>
        </p:blipFill>
        <p:spPr>
          <a:xfrm>
            <a:off x="398880" y="3083400"/>
            <a:ext cx="5172120" cy="253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" descr=""/>
          <p:cNvPicPr/>
          <p:nvPr/>
        </p:nvPicPr>
        <p:blipFill>
          <a:blip r:embed="rId1"/>
          <a:srcRect l="18691" t="11237" r="15972" b="6520"/>
          <a:stretch/>
        </p:blipFill>
        <p:spPr>
          <a:xfrm>
            <a:off x="19440" y="587520"/>
            <a:ext cx="5557320" cy="4737240"/>
          </a:xfrm>
          <a:prstGeom prst="rect">
            <a:avLst/>
          </a:prstGeom>
          <a:ln w="0">
            <a:noFill/>
          </a:ln>
        </p:spPr>
      </p:pic>
      <p:pic>
        <p:nvPicPr>
          <p:cNvPr id="497" name="" descr=""/>
          <p:cNvPicPr/>
          <p:nvPr/>
        </p:nvPicPr>
        <p:blipFill>
          <a:blip r:embed="rId2"/>
          <a:srcRect l="45268" t="19300" r="27528" b="9743"/>
          <a:stretch/>
        </p:blipFill>
        <p:spPr>
          <a:xfrm>
            <a:off x="7819920" y="695520"/>
            <a:ext cx="2206440" cy="3267360"/>
          </a:xfrm>
          <a:prstGeom prst="rect">
            <a:avLst/>
          </a:prstGeom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3"/>
          <a:srcRect l="45256" t="15563" r="27049" b="12973"/>
          <a:stretch/>
        </p:blipFill>
        <p:spPr>
          <a:xfrm>
            <a:off x="5630400" y="696240"/>
            <a:ext cx="2176920" cy="3309480"/>
          </a:xfrm>
          <a:prstGeom prst="rect">
            <a:avLst/>
          </a:prstGeom>
          <a:ln w="0">
            <a:noFill/>
          </a:ln>
        </p:spPr>
      </p:pic>
      <p:sp>
        <p:nvSpPr>
          <p:cNvPr id="499" name="CustomShape 1"/>
          <p:cNvSpPr/>
          <p:nvPr/>
        </p:nvSpPr>
        <p:spPr>
          <a:xfrm>
            <a:off x="1700640" y="19440"/>
            <a:ext cx="5257080" cy="344520"/>
          </a:xfrm>
          <a:custGeom>
            <a:avLst/>
            <a:gdLst>
              <a:gd name="textAreaLeft" fmla="*/ 0 w 5257080"/>
              <a:gd name="textAreaRight" fmla="*/ 5257440 w 5257080"/>
              <a:gd name="textAreaTop" fmla="*/ 0 h 344520"/>
              <a:gd name="textAreaBottom" fmla="*/ 34488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Popular summary of AI for Life Sciences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4"/>
          <a:stretch/>
        </p:blipFill>
        <p:spPr>
          <a:xfrm>
            <a:off x="60120" y="78120"/>
            <a:ext cx="1276200" cy="450360"/>
          </a:xfrm>
          <a:prstGeom prst="rect">
            <a:avLst/>
          </a:prstGeom>
          <a:ln w="0">
            <a:noFill/>
          </a:ln>
        </p:spPr>
      </p:pic>
      <p:pic>
        <p:nvPicPr>
          <p:cNvPr id="501" name="" descr=""/>
          <p:cNvPicPr/>
          <p:nvPr/>
        </p:nvPicPr>
        <p:blipFill>
          <a:blip r:embed="rId5"/>
          <a:stretch/>
        </p:blipFill>
        <p:spPr>
          <a:xfrm>
            <a:off x="7956360" y="55800"/>
            <a:ext cx="2101680" cy="53460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6"/>
          <a:srcRect l="45268" t="28976" r="27528" b="37165"/>
          <a:stretch/>
        </p:blipFill>
        <p:spPr>
          <a:xfrm>
            <a:off x="5633280" y="3987360"/>
            <a:ext cx="2138040" cy="1625040"/>
          </a:xfrm>
          <a:prstGeom prst="rect">
            <a:avLst/>
          </a:prstGeom>
          <a:ln w="0">
            <a:noFill/>
          </a:ln>
        </p:spPr>
      </p:pic>
      <p:pic>
        <p:nvPicPr>
          <p:cNvPr id="503" name="" descr=""/>
          <p:cNvPicPr/>
          <p:nvPr/>
        </p:nvPicPr>
        <p:blipFill>
          <a:blip r:embed="rId7"/>
          <a:srcRect l="45256" t="63745" r="27504" b="0"/>
          <a:stretch/>
        </p:blipFill>
        <p:spPr>
          <a:xfrm>
            <a:off x="7851960" y="3983400"/>
            <a:ext cx="2174400" cy="162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" descr=""/>
          <p:cNvPicPr/>
          <p:nvPr/>
        </p:nvPicPr>
        <p:blipFill>
          <a:blip r:embed="rId1"/>
          <a:stretch/>
        </p:blipFill>
        <p:spPr>
          <a:xfrm>
            <a:off x="1344240" y="793440"/>
            <a:ext cx="7362360" cy="3459960"/>
          </a:xfrm>
          <a:prstGeom prst="rect">
            <a:avLst/>
          </a:prstGeom>
          <a:ln w="0">
            <a:noFill/>
          </a:ln>
        </p:spPr>
      </p:pic>
      <p:sp>
        <p:nvSpPr>
          <p:cNvPr id="505" name="CustomShape 1"/>
          <p:cNvSpPr/>
          <p:nvPr/>
        </p:nvSpPr>
        <p:spPr>
          <a:xfrm>
            <a:off x="2280960" y="-62280"/>
            <a:ext cx="5255640" cy="811080"/>
          </a:xfrm>
          <a:custGeom>
            <a:avLst/>
            <a:gdLst>
              <a:gd name="textAreaLeft" fmla="*/ 0 w 5255640"/>
              <a:gd name="textAreaRight" fmla="*/ 5256000 w 5255640"/>
              <a:gd name="textAreaTop" fmla="*/ 0 h 811080"/>
              <a:gd name="textAreaBottom" fmla="*/ 811440 h 811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National Bioinformatics 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Infrastructure Sweden (NBIS)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1341000" y="4326840"/>
            <a:ext cx="2620440" cy="1322280"/>
          </a:xfrm>
          <a:prstGeom prst="rect">
            <a:avLst/>
          </a:prstGeom>
          <a:ln w="0">
            <a:noFill/>
          </a:ln>
        </p:spPr>
      </p:pic>
      <p:pic>
        <p:nvPicPr>
          <p:cNvPr id="507" name="" descr=""/>
          <p:cNvPicPr/>
          <p:nvPr/>
        </p:nvPicPr>
        <p:blipFill>
          <a:blip r:embed="rId3"/>
          <a:srcRect l="0" t="7861" r="0" b="11958"/>
          <a:stretch/>
        </p:blipFill>
        <p:spPr>
          <a:xfrm>
            <a:off x="4497120" y="4296600"/>
            <a:ext cx="2020680" cy="135072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4"/>
          <a:srcRect l="0" t="4334" r="0" b="7533"/>
          <a:stretch/>
        </p:blipFill>
        <p:spPr>
          <a:xfrm>
            <a:off x="7160400" y="4326840"/>
            <a:ext cx="1541520" cy="132048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5"/>
          <a:stretch/>
        </p:blipFill>
        <p:spPr>
          <a:xfrm>
            <a:off x="58320" y="41040"/>
            <a:ext cx="1276200" cy="450360"/>
          </a:xfrm>
          <a:prstGeom prst="rect">
            <a:avLst/>
          </a:prstGeom>
          <a:ln w="0">
            <a:noFill/>
          </a:ln>
        </p:spPr>
      </p:pic>
      <p:pic>
        <p:nvPicPr>
          <p:cNvPr id="510" name="" descr=""/>
          <p:cNvPicPr/>
          <p:nvPr/>
        </p:nvPicPr>
        <p:blipFill>
          <a:blip r:embed="rId6"/>
          <a:stretch/>
        </p:blipFill>
        <p:spPr>
          <a:xfrm>
            <a:off x="7954200" y="18720"/>
            <a:ext cx="2101680" cy="53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520" cy="535680"/>
          </a:xfrm>
          <a:prstGeom prst="rect">
            <a:avLst/>
          </a:prstGeom>
          <a:ln w="0">
            <a:noFill/>
          </a:ln>
        </p:spPr>
      </p:pic>
      <p:pic>
        <p:nvPicPr>
          <p:cNvPr id="347" name="" descr=""/>
          <p:cNvPicPr/>
          <p:nvPr/>
        </p:nvPicPr>
        <p:blipFill>
          <a:blip r:embed="rId3"/>
          <a:srcRect l="4776" t="16409" r="48012" b="14373"/>
          <a:stretch/>
        </p:blipFill>
        <p:spPr>
          <a:xfrm>
            <a:off x="34920" y="825840"/>
            <a:ext cx="5359320" cy="4418280"/>
          </a:xfrm>
          <a:prstGeom prst="rect">
            <a:avLst/>
          </a:prstGeom>
          <a:ln w="0"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1404360" y="73440"/>
            <a:ext cx="6744960" cy="456480"/>
          </a:xfrm>
          <a:custGeom>
            <a:avLst/>
            <a:gdLst>
              <a:gd name="textAreaLeft" fmla="*/ 0 w 6744960"/>
              <a:gd name="textAreaRight" fmla="*/ 6745320 w 6744960"/>
              <a:gd name="textAreaTop" fmla="*/ 0 h 456480"/>
              <a:gd name="textAreaBottom" fmla="*/ 45684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Artificial Neural Networks: general principles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4"/>
          <a:srcRect l="54384" t="16409" r="7004" b="14373"/>
          <a:stretch/>
        </p:blipFill>
        <p:spPr>
          <a:xfrm>
            <a:off x="5669280" y="825840"/>
            <a:ext cx="4382640" cy="441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520" cy="53568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3"/>
          <a:srcRect l="5211" t="19311" r="8667" b="8063"/>
          <a:stretch/>
        </p:blipFill>
        <p:spPr>
          <a:xfrm>
            <a:off x="96840" y="878400"/>
            <a:ext cx="9896400" cy="4692600"/>
          </a:xfrm>
          <a:prstGeom prst="rect">
            <a:avLst/>
          </a:prstGeom>
          <a:ln w="0"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1728360" y="37440"/>
            <a:ext cx="6160320" cy="456480"/>
          </a:xfrm>
          <a:custGeom>
            <a:avLst/>
            <a:gdLst>
              <a:gd name="textAreaLeft" fmla="*/ 0 w 6160320"/>
              <a:gd name="textAreaRight" fmla="*/ 6160680 w 6160320"/>
              <a:gd name="textAreaTop" fmla="*/ 0 h 456480"/>
              <a:gd name="textAreaBottom" fmla="*/ 45684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Gradient descent: backward propagation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520" cy="535680"/>
          </a:xfrm>
          <a:prstGeom prst="rect">
            <a:avLst/>
          </a:prstGeom>
          <a:ln w="0">
            <a:noFill/>
          </a:ln>
        </p:spPr>
      </p:pic>
      <p:pic>
        <p:nvPicPr>
          <p:cNvPr id="356" name="" descr=""/>
          <p:cNvPicPr/>
          <p:nvPr/>
        </p:nvPicPr>
        <p:blipFill>
          <a:blip r:embed="rId3"/>
          <a:srcRect l="4577" t="15675" r="4935" b="3283"/>
          <a:stretch/>
        </p:blipFill>
        <p:spPr>
          <a:xfrm>
            <a:off x="113760" y="640080"/>
            <a:ext cx="9904680" cy="4988520"/>
          </a:xfrm>
          <a:prstGeom prst="rect">
            <a:avLst/>
          </a:prstGeom>
          <a:ln w="0">
            <a:noFill/>
          </a:ln>
        </p:spPr>
      </p:pic>
      <p:sp>
        <p:nvSpPr>
          <p:cNvPr id="357" name="CustomShape 1"/>
          <p:cNvSpPr/>
          <p:nvPr/>
        </p:nvSpPr>
        <p:spPr>
          <a:xfrm>
            <a:off x="1512360" y="37440"/>
            <a:ext cx="6526080" cy="456480"/>
          </a:xfrm>
          <a:custGeom>
            <a:avLst/>
            <a:gdLst>
              <a:gd name="textAreaLeft" fmla="*/ 0 w 6526080"/>
              <a:gd name="textAreaRight" fmla="*/ 6526440 w 6526080"/>
              <a:gd name="textAreaTop" fmla="*/ 0 h 456480"/>
              <a:gd name="textAreaBottom" fmla="*/ 45684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Coding gradient descent from scratch in 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520" cy="535680"/>
          </a:xfrm>
          <a:prstGeom prst="rect">
            <a:avLst/>
          </a:prstGeom>
          <a:ln w="0"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rcRect l="4736" t="18205" r="10396" b="6506"/>
          <a:stretch/>
        </p:blipFill>
        <p:spPr>
          <a:xfrm>
            <a:off x="33480" y="640080"/>
            <a:ext cx="9995760" cy="4986360"/>
          </a:xfrm>
          <a:prstGeom prst="rect">
            <a:avLst/>
          </a:prstGeom>
          <a:ln w="0"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1944360" y="37440"/>
            <a:ext cx="5886000" cy="456480"/>
          </a:xfrm>
          <a:custGeom>
            <a:avLst/>
            <a:gdLst>
              <a:gd name="textAreaLeft" fmla="*/ 0 w 5886000"/>
              <a:gd name="textAreaRight" fmla="*/ 5886360 w 5886000"/>
              <a:gd name="textAreaTop" fmla="*/ 0 h 456480"/>
              <a:gd name="textAreaBottom" fmla="*/ 45684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ANN from scratch: problem formulation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520" cy="535680"/>
          </a:xfrm>
          <a:prstGeom prst="rect">
            <a:avLst/>
          </a:prstGeom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rcRect l="4593" t="15759" r="4898" b="4567"/>
          <a:stretch/>
        </p:blipFill>
        <p:spPr>
          <a:xfrm>
            <a:off x="19440" y="641520"/>
            <a:ext cx="9996120" cy="4948920"/>
          </a:xfrm>
          <a:prstGeom prst="rect">
            <a:avLst/>
          </a:prstGeom>
          <a:ln w="0">
            <a:noFill/>
          </a:ln>
        </p:spPr>
      </p:pic>
      <p:sp>
        <p:nvSpPr>
          <p:cNvPr id="365" name="CustomShape 1"/>
          <p:cNvSpPr/>
          <p:nvPr/>
        </p:nvSpPr>
        <p:spPr>
          <a:xfrm>
            <a:off x="2160360" y="37440"/>
            <a:ext cx="5257080" cy="456480"/>
          </a:xfrm>
          <a:custGeom>
            <a:avLst/>
            <a:gdLst>
              <a:gd name="textAreaLeft" fmla="*/ 0 w 5257080"/>
              <a:gd name="textAreaRight" fmla="*/ 5257440 w 5257080"/>
              <a:gd name="textAreaTop" fmla="*/ 0 h 456480"/>
              <a:gd name="textAreaBottom" fmla="*/ 45684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Coding ANN from scratch in 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1447560" y="61920"/>
            <a:ext cx="6613920" cy="343800"/>
          </a:xfrm>
          <a:custGeom>
            <a:avLst/>
            <a:gdLst>
              <a:gd name="textAreaLeft" fmla="*/ 0 w 6613920"/>
              <a:gd name="textAreaRight" fmla="*/ 6614280 w 6613920"/>
              <a:gd name="textAreaTop" fmla="*/ 0 h 343800"/>
              <a:gd name="textAreaBottom" fmla="*/ 34416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Supervised deep learning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2030760" y="989280"/>
            <a:ext cx="7494120" cy="4422600"/>
          </a:xfrm>
          <a:prstGeom prst="rect">
            <a:avLst/>
          </a:prstGeom>
          <a:ln w="0"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2437200" y="728280"/>
            <a:ext cx="902880" cy="259200"/>
          </a:xfrm>
          <a:custGeom>
            <a:avLst/>
            <a:gdLst>
              <a:gd name="textAreaLeft" fmla="*/ 0 w 902880"/>
              <a:gd name="textAreaRight" fmla="*/ 903240 w 902880"/>
              <a:gd name="textAreaTop" fmla="*/ 0 h 259200"/>
              <a:gd name="textAreaBottom" fmla="*/ 259560 h 259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8198280" y="729720"/>
            <a:ext cx="902880" cy="258840"/>
          </a:xfrm>
          <a:custGeom>
            <a:avLst/>
            <a:gdLst>
              <a:gd name="textAreaLeft" fmla="*/ 0 w 902880"/>
              <a:gd name="textAreaRight" fmla="*/ 903240 w 902880"/>
              <a:gd name="textAreaTop" fmla="*/ 0 h 258840"/>
              <a:gd name="textAreaBottom" fmla="*/ 259200 h 258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4381920" y="729720"/>
            <a:ext cx="902880" cy="258840"/>
          </a:xfrm>
          <a:custGeom>
            <a:avLst/>
            <a:gdLst>
              <a:gd name="textAreaLeft" fmla="*/ 0 w 902880"/>
              <a:gd name="textAreaRight" fmla="*/ 903240 w 902880"/>
              <a:gd name="textAreaTop" fmla="*/ 0 h 258840"/>
              <a:gd name="textAreaBottom" fmla="*/ 259200 h 258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5"/>
          <p:cNvSpPr/>
          <p:nvPr/>
        </p:nvSpPr>
        <p:spPr>
          <a:xfrm>
            <a:off x="6289920" y="729720"/>
            <a:ext cx="903240" cy="258840"/>
          </a:xfrm>
          <a:custGeom>
            <a:avLst/>
            <a:gdLst>
              <a:gd name="textAreaLeft" fmla="*/ 0 w 903240"/>
              <a:gd name="textAreaRight" fmla="*/ 903600 w 903240"/>
              <a:gd name="textAreaTop" fmla="*/ 0 h 258840"/>
              <a:gd name="textAreaBottom" fmla="*/ 259200 h 258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6"/>
          <p:cNvSpPr/>
          <p:nvPr/>
        </p:nvSpPr>
        <p:spPr>
          <a:xfrm>
            <a:off x="238320" y="1717920"/>
            <a:ext cx="1753920" cy="259200"/>
          </a:xfrm>
          <a:custGeom>
            <a:avLst/>
            <a:gdLst>
              <a:gd name="textAreaLeft" fmla="*/ 0 w 1753920"/>
              <a:gd name="textAreaRight" fmla="*/ 1754280 w 1753920"/>
              <a:gd name="textAreaTop" fmla="*/ 0 h 259200"/>
              <a:gd name="textAreaBottom" fmla="*/ 259560 h 259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Regularization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7"/>
          <p:cNvSpPr/>
          <p:nvPr/>
        </p:nvSpPr>
        <p:spPr>
          <a:xfrm>
            <a:off x="275040" y="2392920"/>
            <a:ext cx="1829880" cy="644760"/>
          </a:xfrm>
          <a:custGeom>
            <a:avLst/>
            <a:gdLst>
              <a:gd name="textAreaLeft" fmla="*/ 0 w 1829880"/>
              <a:gd name="textAreaRight" fmla="*/ 1830240 w 1829880"/>
              <a:gd name="textAreaTop" fmla="*/ 0 h 644760"/>
              <a:gd name="textAreaBottom" fmla="*/ 645120 h 644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Conversion to</a:t>
            </a:r>
            <a:br>
              <a:rPr sz="1800"/>
            </a:b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nonparametric </a:t>
            </a:r>
            <a:br>
              <a:rPr sz="1800"/>
            </a:b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8"/>
          <p:cNvSpPr/>
          <p:nvPr/>
        </p:nvSpPr>
        <p:spPr>
          <a:xfrm>
            <a:off x="3154320" y="3328560"/>
            <a:ext cx="1361520" cy="259200"/>
          </a:xfrm>
          <a:custGeom>
            <a:avLst/>
            <a:gdLst>
              <a:gd name="textAreaLeft" fmla="*/ 0 w 1361520"/>
              <a:gd name="textAreaRight" fmla="*/ 1361880 w 1361520"/>
              <a:gd name="textAreaTop" fmla="*/ 0 h 259200"/>
              <a:gd name="textAreaBottom" fmla="*/ 259560 h 259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9"/>
          <p:cNvSpPr/>
          <p:nvPr/>
        </p:nvSpPr>
        <p:spPr>
          <a:xfrm>
            <a:off x="3586320" y="4850280"/>
            <a:ext cx="1296720" cy="259200"/>
          </a:xfrm>
          <a:custGeom>
            <a:avLst/>
            <a:gdLst>
              <a:gd name="textAreaLeft" fmla="*/ 0 w 1296720"/>
              <a:gd name="textAreaRight" fmla="*/ 1297080 w 1296720"/>
              <a:gd name="textAreaTop" fmla="*/ 0 h 259200"/>
              <a:gd name="textAreaBottom" fmla="*/ 259560 h 259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>
            <a:off x="346320" y="4061520"/>
            <a:ext cx="2968560" cy="854640"/>
          </a:xfrm>
          <a:custGeom>
            <a:avLst/>
            <a:gdLst>
              <a:gd name="textAreaLeft" fmla="*/ 0 w 2968560"/>
              <a:gd name="textAreaRight" fmla="*/ 2968920 w 2968560"/>
              <a:gd name="textAreaTop" fmla="*/ 0 h 854640"/>
              <a:gd name="textAreaBottom" fmla="*/ 855000 h 8546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Back propagation ensures</a:t>
            </a:r>
            <a:br>
              <a:rPr sz="1800"/>
            </a:b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that all weights are updated</a:t>
            </a:r>
            <a:br>
              <a:rPr sz="1800"/>
            </a:b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in context of each other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8137440" y="45000"/>
            <a:ext cx="1919160" cy="534960"/>
          </a:xfrm>
          <a:prstGeom prst="rect">
            <a:avLst/>
          </a:prstGeom>
          <a:ln w="0">
            <a:noFill/>
          </a:ln>
        </p:spPr>
      </p:pic>
      <p:pic>
        <p:nvPicPr>
          <p:cNvPr id="378" name="" descr=""/>
          <p:cNvPicPr/>
          <p:nvPr/>
        </p:nvPicPr>
        <p:blipFill>
          <a:blip r:embed="rId3"/>
          <a:stretch/>
        </p:blipFill>
        <p:spPr>
          <a:xfrm>
            <a:off x="58680" y="67320"/>
            <a:ext cx="121968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" descr=""/>
          <p:cNvPicPr/>
          <p:nvPr/>
        </p:nvPicPr>
        <p:blipFill>
          <a:blip r:embed="rId1"/>
          <a:srcRect l="28939" t="9837" r="18453" b="0"/>
          <a:stretch/>
        </p:blipFill>
        <p:spPr>
          <a:xfrm>
            <a:off x="4725720" y="498960"/>
            <a:ext cx="5230440" cy="5041800"/>
          </a:xfrm>
          <a:prstGeom prst="rect">
            <a:avLst/>
          </a:prstGeom>
          <a:ln w="0">
            <a:noFill/>
          </a:ln>
        </p:spPr>
      </p:pic>
      <p:pic>
        <p:nvPicPr>
          <p:cNvPr id="380" name="" descr=""/>
          <p:cNvPicPr/>
          <p:nvPr/>
        </p:nvPicPr>
        <p:blipFill>
          <a:blip r:embed="rId2"/>
          <a:stretch/>
        </p:blipFill>
        <p:spPr>
          <a:xfrm>
            <a:off x="58680" y="41400"/>
            <a:ext cx="1276200" cy="450360"/>
          </a:xfrm>
          <a:prstGeom prst="rect">
            <a:avLst/>
          </a:prstGeom>
          <a:ln w="0">
            <a:noFill/>
          </a:ln>
        </p:spPr>
      </p:pic>
      <p:pic>
        <p:nvPicPr>
          <p:cNvPr id="381" name="" descr=""/>
          <p:cNvPicPr/>
          <p:nvPr/>
        </p:nvPicPr>
        <p:blipFill>
          <a:blip r:embed="rId3"/>
          <a:stretch/>
        </p:blipFill>
        <p:spPr>
          <a:xfrm>
            <a:off x="7954920" y="19080"/>
            <a:ext cx="2101680" cy="534600"/>
          </a:xfrm>
          <a:prstGeom prst="rect">
            <a:avLst/>
          </a:prstGeom>
          <a:ln w="0">
            <a:noFill/>
          </a:ln>
        </p:spPr>
      </p:pic>
      <p:sp>
        <p:nvSpPr>
          <p:cNvPr id="382" name="CustomShape 1"/>
          <p:cNvSpPr/>
          <p:nvPr/>
        </p:nvSpPr>
        <p:spPr>
          <a:xfrm>
            <a:off x="2160720" y="-11160"/>
            <a:ext cx="5256000" cy="455400"/>
          </a:xfrm>
          <a:custGeom>
            <a:avLst/>
            <a:gdLst>
              <a:gd name="textAreaLeft" fmla="*/ 0 w 5256000"/>
              <a:gd name="textAreaRight" fmla="*/ 5256360 w 5256000"/>
              <a:gd name="textAreaTop" fmla="*/ 0 h 455400"/>
              <a:gd name="textAreaBottom" fmla="*/ 45576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Big Data in single cell genomics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4"/>
          <a:srcRect l="20211" t="8469" r="33984" b="3780"/>
          <a:stretch/>
        </p:blipFill>
        <p:spPr>
          <a:xfrm>
            <a:off x="279720" y="534960"/>
            <a:ext cx="4387680" cy="501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3564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2024-10-14T22:06:02Z</dcterms:created>
  <dc:creator>Nikolay Oskolkov</dc:creator>
  <dc:description/>
  <dc:language>en-US</dc:language>
  <cp:lastModifiedBy/>
  <cp:lastPrinted>2025-12-14T08:36:25Z</cp:lastPrinted>
  <dcterms:modified xsi:type="dcterms:W3CDTF">2025-12-14T08:51:27Z</dcterms:modified>
  <cp:revision>20</cp:revision>
  <dc:subject/>
  <dc:title/>
</cp:coreProperties>
</file>